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Lst>
  <p:sldSz cy="5143500" cx="9144000"/>
  <p:notesSz cx="6858000" cy="9144000"/>
  <p:embeddedFontLst>
    <p:embeddedFont>
      <p:font typeface="Proxima Nova"/>
      <p:regular r:id="rId76"/>
      <p:bold r:id="rId77"/>
      <p:italic r:id="rId78"/>
      <p:boldItalic r:id="rId79"/>
    </p:embeddedFont>
    <p:embeddedFont>
      <p:font typeface="Proxima Nova Semibold"/>
      <p:regular r:id="rId80"/>
      <p:bold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6052B7-D120-4503-9717-98757074F066}">
  <a:tblStyle styleId="{346052B7-D120-4503-9717-98757074F06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roximaNovaSemibold-regular.fntdata"/><Relationship Id="rId82" Type="http://schemas.openxmlformats.org/officeDocument/2006/relationships/font" Target="fonts/ProximaNovaSemibold-boldItalic.fntdata"/><Relationship Id="rId81" Type="http://schemas.openxmlformats.org/officeDocument/2006/relationships/font" Target="fonts/ProximaNova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ProximaNova-bold.fntdata"/><Relationship Id="rId32" Type="http://schemas.openxmlformats.org/officeDocument/2006/relationships/slide" Target="slides/slide26.xml"/><Relationship Id="rId76" Type="http://schemas.openxmlformats.org/officeDocument/2006/relationships/font" Target="fonts/ProximaNova-regular.fntdata"/><Relationship Id="rId35" Type="http://schemas.openxmlformats.org/officeDocument/2006/relationships/slide" Target="slides/slide29.xml"/><Relationship Id="rId79" Type="http://schemas.openxmlformats.org/officeDocument/2006/relationships/font" Target="fonts/ProximaNova-boldItalic.fntdata"/><Relationship Id="rId34" Type="http://schemas.openxmlformats.org/officeDocument/2006/relationships/slide" Target="slides/slide28.xml"/><Relationship Id="rId78" Type="http://schemas.openxmlformats.org/officeDocument/2006/relationships/font" Target="fonts/ProximaNova-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ils.unc.edu/callee/p123-lee.pdf"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pconline.org/docs/technology-watch-reports/1359-dpctw14-02/fil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iki.dpconline.org/index.php?title=4.2.1.3.1_Representation_Information_Type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iki.dpconline.org/index.php?title=4.2.1.3.1_Representation_Information_Type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LoBcIxjydKg"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lettepollard.com/production/dont-tell-me-i-cant-fly/"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JPEG_File_Interchange_Format"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ndex.php?curid=98896005" TargetMode="External"/><Relationship Id="rId3" Type="http://schemas.openxmlformats.org/officeDocument/2006/relationships/hyperlink" Target="https://www.oclc.org/research/publications/2000/lavoie-oais.html"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asa-web.org/tc04/open-archival-information-system-oai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pworkshop.org/dpm-eng/terminology/oais.html" TargetMode="External"/><Relationship Id="rId3" Type="http://schemas.openxmlformats.org/officeDocument/2006/relationships/hyperlink" Target="https://www.st.nmfs.noaa.gov/Assets/data/edm/documents/OAIS_NODC_Overview_27Aug2013.pdf"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pconline.org/docs/technology-watch-reports/1359-dpctw14-02/file" TargetMode="External"/><Relationship Id="rId3" Type="http://schemas.openxmlformats.org/officeDocument/2006/relationships/hyperlink" Target="https://wiki.dpconline.org/index.php?title=4.1.1.2_Ingest"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lic.ccsds.org/pubs/650x0m2.pdf"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ils.unc.edu/callee/p123-lee.pdf"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pworkshop.org/dpm-eng/terminology/oais.html" TargetMode="External"/><Relationship Id="rId3" Type="http://schemas.openxmlformats.org/officeDocument/2006/relationships/hyperlink" Target="https://www.st.nmfs.noaa.gov/Assets/data/edm/documents/OAIS_NODC_Overview_27Aug2013.pdf"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pconline.org/docs/technology-watch-reports/1359-dpctw14-02/file" TargetMode="External"/><Relationship Id="rId3" Type="http://schemas.openxmlformats.org/officeDocument/2006/relationships/hyperlink" Target="https://wiki.dpconline.org/index.php?title=4.1.1.4_Data_Management"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pconline.org/docs/technology-watch-reports/1359-dpctw14-02/file" TargetMode="External"/><Relationship Id="rId3" Type="http://schemas.openxmlformats.org/officeDocument/2006/relationships/hyperlink" Target="https://wiki.dpconline.org/index.php?title=4.1.1.6_Preservation_Planning"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pconline.org/docs/technology-watch-reports/1359-dpctw14-02/file" TargetMode="External"/><Relationship Id="rId3" Type="http://schemas.openxmlformats.org/officeDocument/2006/relationships/hyperlink" Target="https://wiki.dpconline.org/index.php?title=4.1.1.7_Acces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arations.blogs.archives.gov/2011/03/15/iso-standards-for-certifying-trustworthy-digital-repositories/"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ils.unc.edu/callee/p123-lee.pdf"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b3303412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b3303412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f6465fbbd8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f6465fbbd8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Lee, Christopher A., and Tibbo, Helen. “Where’s the Archivist in Digital Curation? Exploring the Possibilities through a Matrix of Knowledge and Skills.” Archivaria: 72 (Fall 2011) pp. 123-168. </a:t>
            </a:r>
            <a:r>
              <a:rPr lang="en" u="sng">
                <a:solidFill>
                  <a:srgbClr val="1155CC"/>
                </a:solidFill>
                <a:hlinkClick r:id="rId2">
                  <a:extLst>
                    <a:ext uri="{A12FA001-AC4F-418D-AE19-62706E023703}">
                      <ahyp:hlinkClr val="tx"/>
                    </a:ext>
                  </a:extLst>
                </a:hlinkClick>
              </a:rPr>
              <a:t>http://www.ils.unc.edu/callee/p123-lee.pdf</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OAIS Reference Model employs a very general nomenclature made up of ‘‘terms that are not already overloaded with meaning so as to reduce conveying unintended meanings’’ (Consultative Committee for Space Data Systems 2002, pp. 1–7). This is useful because many of us rely on jargon unique to our own archival settings, which can make communication across archives difficult. You might have also noticed that the OAIS does not prescribe any specific system or technical setup and is written at a high level of abstraction.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result of these generalistic terms, is that the various archival communities need to translate OAIS terminology to the relevant concepts that apply in their specific contexts. For some institutions this may be to their advantage. On the other hand, this may seem very out of reach to an archive just starting out, or lacks the resources required to establish such a multi-faceted system.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Additionally, the OAIS does not address core archival functions such as advocacy and outreach, deaccessioning, reference and user support services, or selection, appraisal and disposition. Implementation of an OAIS or OAIS-like system without integrating these other, and equally important archival functions risks the OAIS failing to garner buy-in and support from stakeholders.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OAIS also does not address how to collaborate, coordinate or implement the model. Most archives do not exist in a vacuum. To establish this sort of system, they would likely need to coordinate with folks in IT, for example.</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907026e72f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907026e72f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week, y</a:t>
            </a:r>
            <a:r>
              <a:rPr lang="en">
                <a:solidFill>
                  <a:schemeClr val="dk1"/>
                </a:solidFill>
              </a:rPr>
              <a:t>ou were assigned to skim parts of the Reference Model for an OAIS document. </a:t>
            </a:r>
            <a:r>
              <a:rPr lang="en">
                <a:solidFill>
                  <a:schemeClr val="dk1"/>
                </a:solidFill>
              </a:rPr>
              <a:t>The Reference Model for an Open Archival Information System (OAIS) document was developed for use in facilitating a broad, discipline-independent consensus on the requirements for an archive or repository to provide long-term preservation of digital information. It is sometimes referred to as the “Magenta Book” because of the color of its cover page.</a:t>
            </a:r>
            <a:br>
              <a:rPr lang="en">
                <a:solidFill>
                  <a:schemeClr val="dk1"/>
                </a:solidFill>
              </a:rPr>
            </a:br>
            <a:br>
              <a:rPr lang="en">
                <a:solidFill>
                  <a:schemeClr val="dk1"/>
                </a:solidFill>
              </a:rPr>
            </a:br>
            <a:r>
              <a:rPr b="1" lang="en">
                <a:solidFill>
                  <a:schemeClr val="dk1"/>
                </a:solidFill>
              </a:rPr>
              <a:t>The OAIS Reference Model was approved in January 2002 as ISO International Standard 14721; a revised and updated version was published in 2012 as ISO (International Standards Organization) Standard 14721:2012.</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Consultative Committee for Space Data Systems (CCSDS) initiated the creation of this standard, and aimed at developing formal standards for the long-term storage of digital data generated from space missions.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document was was developed for use in facilitating a broad, discipline-independent consensus on the requirements for an archive or repository to provide long-term preservation of digital information. It was also intended to support the development of additional digital preservation standards.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now, let’s turn back again to our OAIS definition, and unpack what it means by “preserve information”.</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907026e72f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907026e72f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Source: https://wiki.dpconline.org/index.php?title=4.2.1.3.1_Representation_Information_Types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first glance, you might think that an OAIS would only be concerned with preserving bitstreams, the 1s and 0s that underlie things like word processing documents, videos, audio, and even software. But that is far from the case.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Bitstreams are not inherently understandable. Because of this, the OAIS considers both the bitstream </a:t>
            </a:r>
            <a:r>
              <a:rPr i="1" lang="en">
                <a:solidFill>
                  <a:schemeClr val="dk1"/>
                </a:solidFill>
              </a:rPr>
              <a:t>and</a:t>
            </a:r>
            <a:r>
              <a:rPr lang="en">
                <a:solidFill>
                  <a:schemeClr val="dk1"/>
                </a:solidFill>
              </a:rPr>
              <a:t> whatever else is needed to decode and make sense of the bitstream equally as important as far as the things it is concerned with preserving go.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OAIS calls the bitstream the </a:t>
            </a:r>
            <a:r>
              <a:rPr b="1" lang="en">
                <a:solidFill>
                  <a:schemeClr val="dk1"/>
                </a:solidFill>
              </a:rPr>
              <a:t>data object</a:t>
            </a:r>
            <a:r>
              <a:rPr lang="en">
                <a:solidFill>
                  <a:schemeClr val="dk1"/>
                </a:solidFill>
              </a:rPr>
              <a:t>. The tools necessary to interpret, decode or render the data object are known in OAIS as </a:t>
            </a:r>
            <a:r>
              <a:rPr b="1" lang="en">
                <a:solidFill>
                  <a:schemeClr val="dk1"/>
                </a:solidFill>
              </a:rPr>
              <a:t>representation information</a:t>
            </a:r>
            <a:r>
              <a:rPr lang="en">
                <a:solidFill>
                  <a:schemeClr val="dk1"/>
                </a:solidFill>
              </a:rPr>
              <a:t>, additional information needed to decode the bitstream. The data object and representation information together comprise </a:t>
            </a:r>
            <a:r>
              <a:rPr b="1" lang="en">
                <a:solidFill>
                  <a:schemeClr val="dk1"/>
                </a:solidFill>
              </a:rPr>
              <a:t>content information</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Content information is the primary thing that an OAIS is concerned with managing and preserving, and is sometimes also referred to as the preservation target.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talk more about representation information.</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907026e72f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907026e72f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Last week, we covered the basics of binaries and bitstreams. A bitstream is defined as sequence of 1s and 0s. We also learned how to interpret one byte of data to a decimal number.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Typically I do not like or endorse trick questions, but I’d like to ask this to prove a point. The trick question is: Can anyone guess what this string of 1s and 0s on the slide means?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answer is that you can’t really know what any string of 1s and 0s means without some sort of other information that tells you how to interpret it, or can automatically render it. This is especially true when concerning things like a piece of digital art, video, document, that requires some sort of intermediary software or hardware system to interpret. Even if we were to decode this bitstream into decimals, without any sort of context, it still would just be numbers without any meaning.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b389cb6a6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b389cb6a6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So what is an example of representation information? The quote on the slide is from an </a:t>
            </a:r>
            <a:r>
              <a:rPr lang="en" u="sng">
                <a:solidFill>
                  <a:schemeClr val="hlink"/>
                </a:solidFill>
                <a:hlinkClick r:id="rId2"/>
              </a:rPr>
              <a:t>OCLC Research Publication, The Open Archival Information System (OAIS) Reference Model: Introductory Guide</a:t>
            </a:r>
            <a:r>
              <a:rPr lang="en">
                <a:solidFill>
                  <a:schemeClr val="dk1"/>
                </a:solidFill>
              </a:rPr>
              <a:t>. Here, the author Brian Lavoie describes an example of representation information: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“Representation Information might include a description of the hardware and software environment needed to display the Content Data Object and/or access its contents; it might also summarize the appropriate interpretation of the Content Data Object. For example, if the Content Data Object is an ASCII file of numbers, Representation Information might indicate that the numbers correspond to average daily air temperature readings for London, measured in degrees Celsius, for the period 1972–2000.”</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81f9fedf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81f9fedf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Last week, when we discussed binary, we talked about how we can break down letters into its constituent alphanumeric characters H and I, and then further to decimal numbers, which correspond to two bytes of information, each of which are composed of 8 total 0s and 1s. This was my simplistic example of representation information for digital text.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81f9fedf5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81f9fedf5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talked about ASCII. ASCII stands for American Standard Code for Information Interchange. Most digital documents written using word processing software likely use ASCII, or some other sort of internal dictionary, that maps letters, numbers, and other symbols, </a:t>
            </a:r>
            <a:r>
              <a:rPr lang="en">
                <a:solidFill>
                  <a:schemeClr val="dk1"/>
                </a:solidFill>
              </a:rPr>
              <a:t>to a decimal value, and ultimately a binary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slide shows a screenshot of an ASCII chart, that maps out binary representations to decimal numbers to hexadecimals (sometimes known as just “hex”) to the symbol on the screen or keyboard stroke that it ultimately represents.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b389cb6a6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b389cb6a6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There are two types of representation information: structure information and semantic information.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Structure information</a:t>
            </a:r>
            <a:r>
              <a:rPr lang="en">
                <a:solidFill>
                  <a:schemeClr val="dk1"/>
                </a:solidFill>
              </a:rPr>
              <a:t> deals with how to map the bitstream into higher-level data types and meaningful concepts. One example you have likely encountered working on a computer is file format metadata.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When you open up a folder of files, the files themselves have some sort of name, followed by a period, followed by a dot and then the name of a file type like my_image.JPEG or my_song.MP3 or my_writing.DOC. The dot, followed by a typically 3- or 4-character format code is a type of structure information that tells you or the computer how to decode the file.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[demo changing a file in my Downloads folder from PDF to JPEG and back to PDF, to see what happens]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 removed the .[whatever] after a file’s name, your computer will throw some sort of error because it’s missing the structure information it expects to interpret and make sense of the file.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https://wiki.dpconline.org/index.php?title=4.2.1.3.1_Representation_Information_Types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b389cb6a6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b389cb6a6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Semantic information</a:t>
            </a:r>
            <a:r>
              <a:rPr lang="en">
                <a:solidFill>
                  <a:schemeClr val="dk1"/>
                </a:solidFill>
              </a:rPr>
              <a:t> is any other additional information that clarifies, guides or interprets the data object. For example, a glossary, a data dictionary, or a software application’s user documentation. The ASCII dictionary we’ve been looking at is a good example of semantic information.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https://wiki.dpconline.org/index.php?title=4.2.1.3.1_Representation_Information_Types</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b389cb6a6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b389cb6a6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an example from NYPL’s collections to discuss what we’ve learned so far about the OAIS Framework.</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In 2013, NYPL acquired the works of Dennis Parichy, a New York City-based lighting designer. Parichy </a:t>
            </a:r>
            <a:r>
              <a:rPr lang="en"/>
              <a:t>designed lighting for 25 Broadway productions since 1976. He has been nominated three times for a Tony Award for his lighting design work.</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907026e72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907026e72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81f9fedf5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81f9fedf5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Parichy acquisition contained</a:t>
            </a:r>
            <a:r>
              <a:rPr lang="en">
                <a:solidFill>
                  <a:schemeClr val="dk1"/>
                </a:solidFill>
              </a:rPr>
              <a:t> both physical files as well as born-digital materials on floppy disks, because later on in his career, he used two software programs, Lightwright and VectorWorks (which are interoperable with one another), to program stage lighting cues. The slide shows a screenshot of the Lightwright interface. Here, you can see that the user could program a queue of stage lighting directions, and specify things like stage position, sequence, and give each lighting direction a name. We can, if we wanted to, watch a YouTube video of how to use this program. </a:t>
            </a:r>
            <a:r>
              <a:rPr lang="en" u="sng">
                <a:solidFill>
                  <a:schemeClr val="hlink"/>
                </a:solidFill>
                <a:hlinkClick r:id="rId2"/>
              </a:rPr>
              <a:t>https://www.youtube.com/watch?v=LoBcIxjydKg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b389cb6a6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b389cb6a6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595959"/>
                </a:solidFill>
              </a:rPr>
              <a:t>Photo credit:</a:t>
            </a:r>
            <a:endParaRPr sz="1200">
              <a:solidFill>
                <a:srgbClr val="595959"/>
              </a:solidFill>
            </a:endParaRPr>
          </a:p>
          <a:p>
            <a:pPr indent="0" lvl="0" marL="0" rtl="0" algn="l">
              <a:spcBef>
                <a:spcPts val="0"/>
              </a:spcBef>
              <a:spcAft>
                <a:spcPts val="0"/>
              </a:spcAft>
              <a:buNone/>
            </a:pPr>
            <a:r>
              <a:rPr lang="en" sz="1200">
                <a:solidFill>
                  <a:srgbClr val="595959"/>
                </a:solidFill>
              </a:rPr>
              <a:t>Pollard, Collette. "Set Design for DON’T TELL ME I CAN’T FLY." 2011. Digital Image. Accessed January 26, 2024. </a:t>
            </a:r>
            <a:r>
              <a:rPr lang="en" sz="1200" u="sng">
                <a:solidFill>
                  <a:schemeClr val="hlink"/>
                </a:solidFill>
                <a:hlinkClick r:id="rId2"/>
              </a:rPr>
              <a:t>https://collettepollard.com/production/dont-tell-me-i-cant-fly/</a:t>
            </a:r>
            <a:endParaRPr sz="1200">
              <a:solidFill>
                <a:srgbClr val="595959"/>
              </a:solidFill>
            </a:endParaRPr>
          </a:p>
          <a:p>
            <a:pPr indent="0" lvl="0" marL="0" rtl="0" algn="l">
              <a:spcBef>
                <a:spcPts val="0"/>
              </a:spcBef>
              <a:spcAft>
                <a:spcPts val="0"/>
              </a:spcAft>
              <a:buNone/>
            </a:pPr>
            <a:r>
              <a:t/>
            </a:r>
            <a:endParaRPr sz="1200">
              <a:solidFill>
                <a:srgbClr val="595959"/>
              </a:solidFill>
            </a:endParaRPr>
          </a:p>
          <a:p>
            <a:pPr indent="0" lvl="0" marL="0" rtl="0" algn="l">
              <a:spcBef>
                <a:spcPts val="0"/>
              </a:spcBef>
              <a:spcAft>
                <a:spcPts val="0"/>
              </a:spcAft>
              <a:buClr>
                <a:schemeClr val="dk1"/>
              </a:buClr>
              <a:buSzPts val="1100"/>
              <a:buFont typeface="Arial"/>
              <a:buNone/>
            </a:pPr>
            <a:r>
              <a:rPr lang="en" sz="1200">
                <a:solidFill>
                  <a:srgbClr val="595959"/>
                </a:solidFill>
              </a:rPr>
              <a:t>These sorts of lighting cues would translate into something like this (I’m not certain he was using LightWorks or some other program, but, you get what I mean!)</a:t>
            </a:r>
            <a:endParaRPr sz="1200">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b389cb6a6f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b389cb6a6f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b389cb6a6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b389cb6a6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91485f3a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91485f3a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that we have a grasp on what the OAIS’ definition of content information is and what that consists of, let’s look at what the OAIS means by a designated community.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revisit the definition of an OAIS, which is “an Archive consisting of an organization, which may be part of a larger organization, of people and systems that has accepted the responsibility to preserve information and make it available for a Designated Community.”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Designated Community is a specified class of users expected to consume and understand the archived information in an OAIS. For example: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NARA’s Electronic and Special Media Records Services Division’s Archives’ designated community is the general public.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NASA’s Planetary Data Systems Archive’s designated community is the planetary science community.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Designated communities are determined in large part by the type of knowledge base required to understand the archive’s holdings. Let’s define what we mean by knowledge base next.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Source: https://www.oclc.org/research/publications/2000/lavoie-oais.html</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91485f3a2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91485f3a2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Designated communities have what’s known as a specific knowledge base. A knowledge base is a set of information, incorporated by a person or system, that allows them to understand the received information. An OAIS should incorporate what it knows about a designated community’s knowledge base in order to understand the minimum representation information that must be maintained for whatever it is preserving to make sense both in the immediate and long-term.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b50aa40a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b50aa40a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https://en.wikipedia.org/wiki/JPEG_File_Interchange_Format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Let’s put all of what we just learned together about content information, content data objects, representation information, knowledge bases and designated communities.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 the slide we have a screen capture of a scanned page of the </a:t>
            </a:r>
            <a:r>
              <a:rPr i="1" lang="en">
                <a:solidFill>
                  <a:schemeClr val="dk1"/>
                </a:solidFill>
              </a:rPr>
              <a:t>Forme of Cury</a:t>
            </a:r>
            <a:r>
              <a:rPr lang="en">
                <a:solidFill>
                  <a:schemeClr val="dk1"/>
                </a:solidFill>
              </a:rPr>
              <a:t>, a cookbook from the Late Middle Ages, dating to the late 14th century, written in Middle English.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Based on the definitions we just reviewed in the previous slides for Data Object and Representation Information, take a guess what might constitute, in an OAIS, its content information, the data object, the designated community and its knowledge base, and the representation information? Take a minute to think about it and write down your thoughts somewhere if you need to.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Would anyone like to share their findings with the class?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 answer (this is not the right answer, just a suggestion):</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Data object:</a:t>
            </a:r>
            <a:r>
              <a:rPr lang="en">
                <a:solidFill>
                  <a:schemeClr val="dk1"/>
                </a:solidFill>
              </a:rPr>
              <a:t> the bitstream of the scanned page of text.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system may require </a:t>
            </a:r>
            <a:r>
              <a:rPr b="1" lang="en">
                <a:solidFill>
                  <a:schemeClr val="dk1"/>
                </a:solidFill>
              </a:rPr>
              <a:t>semantic information</a:t>
            </a:r>
            <a:r>
              <a:rPr lang="en">
                <a:solidFill>
                  <a:schemeClr val="dk1"/>
                </a:solidFill>
              </a:rPr>
              <a:t> to convey that this book is written in an obsolete language.</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Structural information</a:t>
            </a:r>
            <a:r>
              <a:rPr lang="en">
                <a:solidFill>
                  <a:schemeClr val="dk1"/>
                </a:solidFill>
              </a:rPr>
              <a:t> may include detail to render the bitstream into pixels, or even optical character recognition (OCR) technologies that can transcribe old English handwriting into raw text.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Other representation information</a:t>
            </a:r>
            <a:r>
              <a:rPr lang="en">
                <a:solidFill>
                  <a:schemeClr val="dk1"/>
                </a:solidFill>
              </a:rPr>
              <a:t> may include some sort of text transcription that translates the cookbook into modern English. This may depend on the repository’s </a:t>
            </a:r>
            <a:r>
              <a:rPr b="1" lang="en">
                <a:solidFill>
                  <a:schemeClr val="dk1"/>
                </a:solidFill>
              </a:rPr>
              <a:t>designated community’s</a:t>
            </a:r>
            <a:r>
              <a:rPr lang="en">
                <a:solidFill>
                  <a:schemeClr val="dk1"/>
                </a:solidFill>
              </a:rPr>
              <a:t> </a:t>
            </a:r>
            <a:r>
              <a:rPr b="1" lang="en">
                <a:solidFill>
                  <a:schemeClr val="dk1"/>
                </a:solidFill>
              </a:rPr>
              <a:t>knowledge base</a:t>
            </a:r>
            <a:r>
              <a:rPr lang="en">
                <a:solidFill>
                  <a:schemeClr val="dk1"/>
                </a:solidFill>
              </a:rPr>
              <a:t>. If the knowledge base is narrow (say, researchers who are skilled in reading/translating old english texts) then this may not be necessary. However, if the designated community is broad (say, the general public), then this sort of information may be necessary.</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efbfeea467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efbfeea467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f6465fbbd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f6465fbbd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Diagram credit: By Mathieualexhache (original work); Mess (SVG conversion &amp;amp; English translation) - File:Schema fonctionnel modele oais.jpg, CC BY-SA 4.0, </a:t>
            </a:r>
            <a:r>
              <a:rPr i="1" lang="en" u="sng">
                <a:solidFill>
                  <a:schemeClr val="hlink"/>
                </a:solidFill>
                <a:hlinkClick r:id="rId2"/>
              </a:rPr>
              <a:t>https://commons.wikimedia.org/w/index.php?curid=98896005</a:t>
            </a:r>
            <a:endParaRPr i="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we have a diagram showing a visualization of the OAIS functional model, which describes how information enters into, is stored in, and flows out of an OAIS and the various functional entities that interact with the OAIS.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Take a minute to look at the “flow” of information in/outof an OAIS. The various OAIS functions - preservation planning, ingest, data management, archival storage, administration and access - are labeled in brown. Entities that interact with the OAIS - producers, consumers and management - are labeled in plain black text. Various information packages handled by the OAIS - SIPs, AIPs, and DIPs - are labeled in the white circles. The OAIS itself is delineated by the dotted rectangle.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Source: Figure 1 diagram from </a:t>
            </a:r>
            <a:r>
              <a:rPr lang="en" u="sng">
                <a:solidFill>
                  <a:schemeClr val="dk1"/>
                </a:solidFill>
                <a:hlinkClick r:id="rId3">
                  <a:extLst>
                    <a:ext uri="{A12FA001-AC4F-418D-AE19-62706E023703}">
                      <ahyp:hlinkClr val="tx"/>
                    </a:ext>
                  </a:extLst>
                </a:hlinkClick>
              </a:rPr>
              <a:t>https://www.oclc.org/research/publications/2000/lavoie-oais.html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6465fbbd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6465fbbd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are going to focus </a:t>
            </a:r>
            <a:r>
              <a:rPr lang="en">
                <a:solidFill>
                  <a:schemeClr val="dk1"/>
                </a:solidFill>
              </a:rPr>
              <a:t>first on what are known as </a:t>
            </a:r>
            <a:r>
              <a:rPr b="1" lang="en">
                <a:solidFill>
                  <a:schemeClr val="dk1"/>
                </a:solidFill>
              </a:rPr>
              <a:t>information packages</a:t>
            </a:r>
            <a:r>
              <a:rPr lang="en">
                <a:solidFill>
                  <a:schemeClr val="dk1"/>
                </a:solidFill>
              </a:rPr>
              <a:t> which are broadly defined as the data submitted, managed and distributed by an OAIS. There are three different types of information packages: </a:t>
            </a:r>
            <a:r>
              <a:rPr b="1" lang="en">
                <a:solidFill>
                  <a:schemeClr val="dk1"/>
                </a:solidFill>
              </a:rPr>
              <a:t>Submission Information packages</a:t>
            </a:r>
            <a:r>
              <a:rPr lang="en">
                <a:solidFill>
                  <a:schemeClr val="dk1"/>
                </a:solidFill>
              </a:rPr>
              <a:t>, or “SIPs”, </a:t>
            </a:r>
            <a:r>
              <a:rPr b="1" lang="en">
                <a:solidFill>
                  <a:schemeClr val="dk1"/>
                </a:solidFill>
              </a:rPr>
              <a:t>Archival Information Packages</a:t>
            </a:r>
            <a:r>
              <a:rPr lang="en">
                <a:solidFill>
                  <a:schemeClr val="dk1"/>
                </a:solidFill>
              </a:rPr>
              <a:t>, or “AIPs”, and </a:t>
            </a:r>
            <a:r>
              <a:rPr b="1" lang="en">
                <a:solidFill>
                  <a:schemeClr val="dk1"/>
                </a:solidFill>
              </a:rPr>
              <a:t>Dissemination Information Packages</a:t>
            </a:r>
            <a:r>
              <a:rPr lang="en">
                <a:solidFill>
                  <a:schemeClr val="dk1"/>
                </a:solidFill>
              </a:rPr>
              <a:t>, or “DIPs”. So SIPs, AIPs and DIPs. These are all highlighted in the slide in yellow.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defining what each information package is, we will also learn more about the entities who interact with or receive data from an OAIS: </a:t>
            </a:r>
            <a:r>
              <a:rPr b="1" lang="en">
                <a:solidFill>
                  <a:schemeClr val="dk1"/>
                </a:solidFill>
              </a:rPr>
              <a:t>Producers</a:t>
            </a:r>
            <a:r>
              <a:rPr lang="en">
                <a:solidFill>
                  <a:schemeClr val="dk1"/>
                </a:solidFill>
              </a:rPr>
              <a:t>, </a:t>
            </a:r>
            <a:r>
              <a:rPr b="1" lang="en">
                <a:solidFill>
                  <a:schemeClr val="dk1"/>
                </a:solidFill>
              </a:rPr>
              <a:t>Consumers</a:t>
            </a:r>
            <a:r>
              <a:rPr lang="en">
                <a:solidFill>
                  <a:schemeClr val="dk1"/>
                </a:solidFill>
              </a:rPr>
              <a:t>, and </a:t>
            </a:r>
            <a:r>
              <a:rPr b="1" lang="en">
                <a:solidFill>
                  <a:schemeClr val="dk1"/>
                </a:solidFill>
              </a:rPr>
              <a:t>Management</a:t>
            </a:r>
            <a:r>
              <a:rPr lang="en">
                <a:solidFill>
                  <a:schemeClr val="dk1"/>
                </a:solidFill>
              </a:rPr>
              <a:t>. I’ve underlined these entities in yellow.</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907026e72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907026e72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efbf438d9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efbf438d9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OAIS information model is built around the concept of an information package, which consists of the object that is the focus of preservation, along with metadata necessary to support its long-term preservation, access, and understandability, bound into a single logical package (usually, a computer folder)</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fbf438d9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efbf438d9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Source: Marks, S. (2015). In M. Shallcross (Ed.), Module 8: Becoming a Trusted Digital Repository (Ser. Trends in Archives Practice, p. 5). essay, Society of American Archivists.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All information packages contain four components containing different types of information, each which serve a purpose in managing the package through various stages, from submission, to storage, and access. They are: Content Information, Preservation Description Information, Packaging Information and Description Information.</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01195d231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01195d231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Information packages “are necessary for the management of the data, according to the place in the digital life cycle” (Source </a:t>
            </a:r>
            <a:r>
              <a:rPr lang="en" u="sng">
                <a:solidFill>
                  <a:schemeClr val="hlink"/>
                </a:solidFill>
                <a:hlinkClick r:id="rId2"/>
              </a:rPr>
              <a:t>https://www.iasa-web.org/tc04/open-archival-information-system-oais</a:t>
            </a:r>
            <a:r>
              <a:rPr lang="en">
                <a:solidFill>
                  <a:schemeClr val="dk1"/>
                </a:solidFill>
              </a:rPr>
              <a:t>). Information packages can change in size, shape and form as they move into and out of an OAIS.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You can think of an information package as similar to sending a gift to someone in the mail. Before you send a gift in the mail, you have to wrap it, print out a label, put it into a container. When you go to the post office, it is given various markings and identifiers, like a QR code for tracking, or a post date, to prepare it for its journey to the recipient. The recipient will then unbox and unwrap the package and use it for some intended purpose. I’ll be revisiting this analogy throughout the following slides to help ground us in these concepts.</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efbf438d93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efbf438d93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first type is something we already learned about: Content Information.</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Content Information is the primary thing being preserved. This includes the data object and its representation information (what we just learned about).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our post office analogy, this would be the gift inside of the box being sent: the actual thing being sent.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efbf438d9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efbf438d9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Preservation description information</a:t>
            </a:r>
            <a:r>
              <a:rPr lang="en">
                <a:solidFill>
                  <a:schemeClr val="dk1"/>
                </a:solidFill>
              </a:rPr>
              <a:t> is information that describes a preserved item’s provenance, references, and fixity.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Post office analogy: post marks that verify that the post office has done something with the package.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Before moving on I want to spend a bit more time unpacking what Preservation Description Information, or PDI is and what it consists of.</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efbf438d93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efbf438d9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b="1" lang="en">
                <a:solidFill>
                  <a:schemeClr val="dk1"/>
                </a:solidFill>
              </a:rPr>
              <a:t>Provenance</a:t>
            </a:r>
            <a:r>
              <a:rPr lang="en">
                <a:solidFill>
                  <a:schemeClr val="dk1"/>
                </a:solidFill>
              </a:rPr>
              <a:t>: describes the source of the preserved item as well as events that may have happened to it along the way.</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Reference</a:t>
            </a:r>
            <a:r>
              <a:rPr lang="en">
                <a:solidFill>
                  <a:schemeClr val="dk1"/>
                </a:solidFill>
              </a:rPr>
              <a:t>: refers to unique identifiers, like an ID assigned by an external database system.</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Fixity</a:t>
            </a:r>
            <a:r>
              <a:rPr lang="en">
                <a:solidFill>
                  <a:schemeClr val="dk1"/>
                </a:solidFill>
              </a:rPr>
              <a:t>: Refers to information that can be used to check the integrity of a preserved object’s bitstream over time. Fixity is an important digital preservation concept to know, so let’s dig a little deeper there.</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efbf438d9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efbf438d9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Fixity </a:t>
            </a:r>
            <a:r>
              <a:rPr lang="en">
                <a:solidFill>
                  <a:schemeClr val="dk1"/>
                </a:solidFill>
              </a:rPr>
              <a:t>is the process of verifying that a digital object’s bitstream has not been altered. Bitstreams are prone to error degradation or corruption. When bitstreams degrade, this is referred to sometimes as </a:t>
            </a:r>
            <a:r>
              <a:rPr b="1" lang="en">
                <a:solidFill>
                  <a:schemeClr val="dk1"/>
                </a:solidFill>
              </a:rPr>
              <a:t>bitrot</a:t>
            </a:r>
            <a:r>
              <a:rPr lang="en">
                <a:solidFill>
                  <a:schemeClr val="dk1"/>
                </a:solidFill>
              </a:rPr>
              <a:t>. Bitrot can happen for a variety of reasons. Remember, all bitstreams are ultimately written onto some sort of physical medium. For example, a hard drive writes bitstreams onto spinning metallic plates using magnetism. If anything were to happen to the plate, or the head that reads and writes data, such as physical damage like dropping the hard drive onto the floor, shifts in humidity or moisture, power surges, accidental exposure to high-powered magnetis or high temperatures, any of these events could result in bitstream corruption. It is important that digital preservation systems are set up to check fixity to ensure bitstream integrity over time.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can be done by running a checksum algorithm against a bitstream. This process generates a unique string of characters that should match if and when additional checksums are run in the future. If a checksum is run at one point does not match a checksum run against the same preservation object at another point, that indicates that the bitstream has been altered.</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efbf438d9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efbf438d9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can be done by running a checksum algorithm calculation over the bitstream, and generating what is known as a checksum. This process generates a unique string of characters that should match if this same algorithm is run over the same bitstream at another time.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a checksum is run at one point does not match a checksum run against the same preservation object at another point, that indicates that the bitstream has been altered.</a:t>
            </a:r>
            <a:endParaRPr b="1">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efbf438d9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efbf438d9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efbf438d93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efbf438d93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Packaging Information: Binds together all the components of the information package together. Post office analogy: The box, which contains the gift, but also provides a surface on the outside to tie together all the information needed for postal workers to send the gift.</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907026e7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907026e7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efbf438d93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efbf438d93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Descriptive Information: Metadata that allows the object to be located at a later time using search or retrieval functions. Post office analogy: A tracking ID which a user can input into the USPS website to see where the package is geographically.</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f6465fbbd8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f6465fbbd8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90 sec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let’s bring it all together. We now know about the four different types of information inside of an OAIS information package: to summarize, that’s Content Information, Preservation Description Information (PDI), Descriptive Information and Packaging Information. This diagram</a:t>
            </a:r>
            <a:r>
              <a:rPr lang="en">
                <a:solidFill>
                  <a:schemeClr val="dk1"/>
                </a:solidFill>
              </a:rPr>
              <a:t> summarizes how each of these information content types are structured in relation to one another.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Here, we see the Content Information – the bitstream, and representation information – and PDI – information about fixity, which we just covered, provenance, and any unique identifiers – bound together into a Packaging Information “basket”. This is </a:t>
            </a:r>
            <a:r>
              <a:rPr lang="en">
                <a:solidFill>
                  <a:schemeClr val="dk1"/>
                </a:solidFill>
              </a:rPr>
              <a:t>analogous</a:t>
            </a:r>
            <a:r>
              <a:rPr lang="en">
                <a:solidFill>
                  <a:schemeClr val="dk1"/>
                </a:solidFill>
              </a:rPr>
              <a:t> to the post office box that holds our gift and information about that gift together into one unit that moves through the post system. Packaging information “wraps around” content and preservation information, creating a sort of preservation intellectual unit.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Descriptive information rests outside of and points to the package: descriptive information is a subset of data used by end-users to discover and access an information packages. This is likely the information that you would see represented in an online catalog or finding aid.</a:t>
            </a:r>
            <a:endParaRPr i="1">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efbf438d93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efbf438d93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efbf438d93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efbf438d93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Submission Information Package, or SIP, is the initial information package submitted by a producer to an OAIS.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producer is a person or system that interacts with the OAIS by submitting the thing to be preserved. An example of a producer might be an archivist whose job is to prepare preservation materials for upload into an OAIS.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SIPs are implicated in two processes commonly called “ingest” and “pre-ingest”.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Source for producer definition: Lee, Christopher A., and Tibbo, Helen. “Where’s the Archivist in Digital Curation? Exploring the Possibilities through a Matrix of Knowledge and Skills.” Archivaria: 72 (Fall 2011) pp. 123-168. http://www.ils.unc.edu/callee/p123-lee.pdf</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efbf438d93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efbf438d93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Sources:</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https://www.dpworkshop.org/dpm-eng/terminology/oais.html</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https://www.st.nmfs.noaa.gov/Assets/data/edm/documents/OAIS_NODC_Overview_27Aug2013.pdf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Ingest describes the steps an OAIS takes to transform a SIP into an AIP. These actions may include pre-ingest action such as subjecting the SIP to some sort of quality assurance check to make sure what has been submitted by the producer aligns with the OAIS’ submission standards. For example, it will likely always check that there is Content Information, minimal descriptive metadata, or unique identifier. These requirements will vary from one OAIS to another.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the SIP:</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Does not pass QA at this stage, the system will stop the package from going into the OAIS, and perhaps give a reason why (i.e. “Error: ID missing”), prompting the Producer to take the necessary steps to amend the issue and re-submit.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Passes QA, it will move on into the jurisdiction of the OAIS, and the ingest process will officially begin.</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efbfeea467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efbfeea467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u="sng">
                <a:solidFill>
                  <a:schemeClr val="hlink"/>
                </a:solidFill>
                <a:hlinkClick r:id="rId2"/>
              </a:rPr>
              <a:t>https://www.dpconline.org/docs/technology-watch-reports/1359-dpctw14-02/file</a:t>
            </a:r>
            <a:r>
              <a:rPr lang="en"/>
              <a:t> (text)</a:t>
            </a:r>
            <a:r>
              <a:rPr lang="en" u="sng">
                <a:solidFill>
                  <a:schemeClr val="hlink"/>
                </a:solidFill>
                <a:hlinkClick r:id="rId3"/>
              </a:rPr>
              <a:t>https://wiki.dpconline.org/index.php?title=4.1.1.2_Ingest</a:t>
            </a:r>
            <a:r>
              <a:rPr lang="en"/>
              <a:t> (diagram)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Ingest is the set of processes responsible for accepting information submitted by Producers and preparing it for inclusion in the archival store. Specific functions performed by Ingest includes receipt of information transferred to the OAIS by a Producer; validation that the information received is uncorrupted and complete; transformation of the submitted information into a form suitable for storage and management within the archival system; extraction and/or creation of descriptive metadata to support the OAIS’s search and retrieval tools and finding aids; and transfer of the submitted information and its associated metadata to the archival store.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short, the Ingest function serves as the OAIS’s external interface with Producers, managing the entire process of accepting custody of submitted information and preparing it for archival retention.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efbf438d93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efbf438d93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Source: https://www2.archivists.org/groups/standards-committee/open-archival-information-system-oais#:~:text=An%20Archival%20Information%20Package%20(AIP,repository%20to%20perform%20preservation%20services)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now, we are at the point where the OAIS has created an Archival Information Package or AIP through the submission and ingest processes. An AIP is the set of content and metadata managed by the OAIS, and organized in a way that allows the OAIS to perform preservation </a:t>
            </a:r>
            <a:r>
              <a:rPr lang="en">
                <a:solidFill>
                  <a:schemeClr val="dk1"/>
                </a:solidFill>
              </a:rPr>
              <a:t>activities</a:t>
            </a:r>
            <a:r>
              <a:rPr lang="en">
                <a:solidFill>
                  <a:schemeClr val="dk1"/>
                </a:solidFill>
              </a:rPr>
              <a:t>, like fixity.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Note that a SIP and an AIP do not always have a one-to-one relationship, meaning, you can submit a SIP to an OAIS, which may result in one or multiple AIPs created. For example, let’s say someone submitted a SIP containing video files of performances that occurred through the course of a season or a year, the OAIS may then turn each one of those performances into their own AIP. This behaviour will vary depending on the rules set up by the organization who manages the OAIS.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Management is the entity that sets the policy objectives of the OAIS. This may include determining the rules of how the OAIS operates, such as, this OAIS takes this sort of information but not this other sort of information, this OAIS turns SIPs into multiple AIPs or not, and identifying funding sources to maintain the OAIS as a whole. Note, management does not refer to the traditional organizational sense of management (https://www.oclc.org/research/publications/2000/lavoie-oais.html).</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018404b15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018404b15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1 min 30 sec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2"/>
              </a:rPr>
              <a:t>https://public.ccsds.org/pubs/650x0m2.pdf</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 AIP consists of several components, most which we have covered up through now. This diagram shows how all of these various components fit together.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Notice how there are two main branches that stem off the AIP (top middle).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 the left hand side, we have the Content Information branch, which consists of the Data Object (the bitstream) and Representation Information (things required to interpret the bitstream). This is the thing being preserved.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 the right hand side, we have the Preservation Description Information or PDI branch, which consists of fixity details, unique identifiers, provenance and rights information: any details that describe preservation information and actions taken which further describe the Content Information.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Also notice on either side of the AIP, we have Package Description</a:t>
            </a:r>
            <a:r>
              <a:rPr b="1" lang="en">
                <a:solidFill>
                  <a:schemeClr val="dk1"/>
                </a:solidFill>
              </a:rPr>
              <a:t> </a:t>
            </a:r>
            <a:r>
              <a:rPr lang="en">
                <a:solidFill>
                  <a:schemeClr val="dk1"/>
                </a:solidFill>
              </a:rPr>
              <a:t>on the left hand side of the AIP, and Packaging Information on the right. </a:t>
            </a:r>
            <a:r>
              <a:rPr b="1" lang="en">
                <a:solidFill>
                  <a:schemeClr val="dk1"/>
                </a:solidFill>
              </a:rPr>
              <a:t>Packaging information</a:t>
            </a:r>
            <a:r>
              <a:rPr lang="en">
                <a:solidFill>
                  <a:schemeClr val="dk1"/>
                </a:solidFill>
              </a:rPr>
              <a:t> can be thought of as a sort of wrapper around the entire AIP, with information about how each of all of the components listed below are packaged together.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 the left-hand side of the AIP in the diagram we have </a:t>
            </a:r>
            <a:r>
              <a:rPr b="1" lang="en">
                <a:solidFill>
                  <a:schemeClr val="dk1"/>
                </a:solidFill>
              </a:rPr>
              <a:t>Package Description</a:t>
            </a:r>
            <a:r>
              <a:rPr lang="en">
                <a:solidFill>
                  <a:schemeClr val="dk1"/>
                </a:solidFill>
              </a:rPr>
              <a:t>, which is further described by another diagram.</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efbfeea46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efbfeea46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a:t>
            </a:r>
            <a:r>
              <a:rPr b="1" lang="en">
                <a:solidFill>
                  <a:schemeClr val="dk1"/>
                </a:solidFill>
              </a:rPr>
              <a:t>Package Description</a:t>
            </a:r>
            <a:r>
              <a:rPr lang="en">
                <a:solidFill>
                  <a:schemeClr val="dk1"/>
                </a:solidFill>
              </a:rPr>
              <a:t> “enables the Consumer to locate information of potential interest, analyze that information, and order desired information. The information needed for one Access Aid is called an Associated Description. A single Package Description may contain several Associated Descriptions depending on the number of different Access Aids that can locate, visualize, retrieve or order the associated Content Information and PDI.” Basically, this is the information that is relayed to discovery platforms such as an online finding aid, for example.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This is a good segue into the final of the third information package managed by the OAIS, the </a:t>
            </a:r>
            <a:r>
              <a:rPr b="1" lang="en">
                <a:solidFill>
                  <a:schemeClr val="dk1"/>
                </a:solidFill>
              </a:rPr>
              <a:t>DIP</a:t>
            </a:r>
            <a:r>
              <a:rPr lang="en">
                <a:solidFill>
                  <a:schemeClr val="dk1"/>
                </a:solidFill>
              </a:rPr>
              <a:t>.</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efbfeea467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efbfeea467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Source for DIP definition: Lee, Christopher A., and Tibbo, Helen. “Where’s the Archivist in Digital Curation? Exploring the Possibilities through a Matrix of Knowledge and Skills.” Archivaria: 72 (Fall 2011) pp. 123-168. </a:t>
            </a:r>
            <a:r>
              <a:rPr lang="en" u="sng">
                <a:solidFill>
                  <a:schemeClr val="hlink"/>
                </a:solidFill>
                <a:hlinkClick r:id="rId2"/>
              </a:rPr>
              <a:t>http://www.ils.unc.edu/callee/p123-lee.pdf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a:t>
            </a:r>
            <a:r>
              <a:rPr b="1" lang="en">
                <a:solidFill>
                  <a:schemeClr val="dk1"/>
                </a:solidFill>
              </a:rPr>
              <a:t>Dissemination Information Package</a:t>
            </a:r>
            <a:r>
              <a:rPr lang="en">
                <a:solidFill>
                  <a:schemeClr val="dk1"/>
                </a:solidFill>
              </a:rPr>
              <a:t> or DIP</a:t>
            </a:r>
            <a:r>
              <a:rPr b="1" lang="en">
                <a:solidFill>
                  <a:schemeClr val="dk1"/>
                </a:solidFill>
              </a:rPr>
              <a:t> </a:t>
            </a:r>
            <a:r>
              <a:rPr lang="en">
                <a:solidFill>
                  <a:schemeClr val="dk1"/>
                </a:solidFill>
              </a:rPr>
              <a:t>is the information package that is delivered from within an OAIS to the consumer making the request.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a:t>
            </a:r>
            <a:r>
              <a:rPr b="1" lang="en">
                <a:solidFill>
                  <a:schemeClr val="dk1"/>
                </a:solidFill>
              </a:rPr>
              <a:t>Consumer </a:t>
            </a:r>
            <a:r>
              <a:rPr lang="en">
                <a:solidFill>
                  <a:schemeClr val="dk1"/>
                </a:solidFill>
              </a:rPr>
              <a:t>is an entity, taking on the form of a person or client system (or both) that interacts with OAIS service to find preserved information of interest and to access that information in detail.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 example of a </a:t>
            </a:r>
            <a:r>
              <a:rPr b="1" lang="en">
                <a:solidFill>
                  <a:schemeClr val="dk1"/>
                </a:solidFill>
              </a:rPr>
              <a:t>Consumer</a:t>
            </a:r>
            <a:r>
              <a:rPr lang="en">
                <a:solidFill>
                  <a:schemeClr val="dk1"/>
                </a:solidFill>
              </a:rPr>
              <a:t> is a researcher using an online finding aid that has been set up to point to one or multiple AIP package descriptions. When they click on a finding aid component to request to read, watch, listen to, or otherwise experience or interact with a preservation object, the finding aid will be set up to query the OAIS. The OAIS, in turn, will retrieve and deliver a DIP. The DIP will contain a derivative of the AIP. By keeping the AIP and the DIP separate, we do not risk disturbing the Content Information in archival storage.</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907026e72f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907026e72f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efbfeea467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efbfeea467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efbfeea467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efbfeea467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Now that we know about information packages, let’s go through the six functional entities of an OAIS: Ingest, Archival Storage, Data Management, Administration, Preservation, and Access, labeled in brown boxes. Before we do so, let’s quickly define what functional entity means.</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efbfeea467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efbfeea467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Functional entities describe an entity responsible for a function that is required to ensure the reliable operation of a system: in this case, an OAIS. So, all fix functional entities we are going to talk through describe the processes and services that an OAIS undertakes to support preservation operations.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We’ve already covered one functional entity, known as “Ingest”.</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f6465fbbd8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f6465fbbd8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Sources:</a:t>
            </a:r>
            <a:endParaRPr>
              <a:solidFill>
                <a:schemeClr val="dk1"/>
              </a:solidFill>
            </a:endParaRPr>
          </a:p>
          <a:p>
            <a:pPr indent="0" lvl="0" marL="0" rtl="0" algn="l">
              <a:spcBef>
                <a:spcPts val="0"/>
              </a:spcBef>
              <a:spcAft>
                <a:spcPts val="0"/>
              </a:spcAft>
              <a:buNone/>
            </a:pPr>
            <a:r>
              <a:rPr lang="en" u="sng">
                <a:solidFill>
                  <a:schemeClr val="hlink"/>
                </a:solidFill>
                <a:hlinkClick r:id="rId2"/>
              </a:rPr>
              <a:t>https://www.dpworkshop.org/dpm-eng/terminology/oais.html</a:t>
            </a:r>
            <a:endParaRPr>
              <a:solidFill>
                <a:schemeClr val="dk1"/>
              </a:solidFill>
            </a:endParaRPr>
          </a:p>
          <a:p>
            <a:pPr indent="0" lvl="0" marL="0" rtl="0" algn="l">
              <a:spcBef>
                <a:spcPts val="0"/>
              </a:spcBef>
              <a:spcAft>
                <a:spcPts val="0"/>
              </a:spcAft>
              <a:buNone/>
            </a:pPr>
            <a:r>
              <a:rPr lang="en" u="sng">
                <a:solidFill>
                  <a:schemeClr val="hlink"/>
                </a:solidFill>
                <a:hlinkClick r:id="rId3"/>
              </a:rPr>
              <a:t>https://www.st.nmfs.noaa.gov/Assets/data/edm/documents/OAIS_NODC_Overview_27Aug2013.pdf</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6 functional entities are described as follows:</a:t>
            </a:r>
            <a:endParaRPr>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Ingest</a:t>
            </a:r>
            <a:r>
              <a:rPr lang="en">
                <a:solidFill>
                  <a:schemeClr val="dk1"/>
                </a:solidFill>
              </a:rPr>
              <a:t>: Processes that perform quality assurance over received SIPs and creates AIPs.</a:t>
            </a:r>
            <a:endParaRPr>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Archival storage</a:t>
            </a:r>
            <a:r>
              <a:rPr lang="en">
                <a:solidFill>
                  <a:schemeClr val="dk1"/>
                </a:solidFill>
              </a:rPr>
              <a:t>: Move AIPs from temporary to permanent storage and performs error checking.</a:t>
            </a:r>
            <a:endParaRPr>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Data management</a:t>
            </a:r>
            <a:r>
              <a:rPr lang="en">
                <a:solidFill>
                  <a:schemeClr val="dk1"/>
                </a:solidFill>
              </a:rPr>
              <a:t>: Populate and relay data in systems used to manage and access the archive.</a:t>
            </a:r>
            <a:endParaRPr>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Administration</a:t>
            </a:r>
            <a:r>
              <a:rPr lang="en">
                <a:solidFill>
                  <a:schemeClr val="dk1"/>
                </a:solidFill>
              </a:rPr>
              <a:t>: Services and functions that control the day-to-day OAIS operations.</a:t>
            </a:r>
            <a:endParaRPr>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Preservation planning</a:t>
            </a:r>
            <a:r>
              <a:rPr lang="en">
                <a:solidFill>
                  <a:schemeClr val="dk1"/>
                </a:solidFill>
              </a:rPr>
              <a:t>: Provide recommendations to ensure long-term viability of the OAIS.</a:t>
            </a:r>
            <a:endParaRPr>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Access</a:t>
            </a:r>
            <a:r>
              <a:rPr lang="en">
                <a:solidFill>
                  <a:schemeClr val="dk1"/>
                </a:solidFill>
              </a:rPr>
              <a:t>: Support Consumer discovery and information requests/queries.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Let’s define these functions further. You will notice that a lot of these functions interact with or relay information to one another.</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efbfeea467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efbfeea467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story of archival storage is complicated, and goes way beyond just providing a space for AIPs to live over the long-term.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Ingest function relays AIPs to the archival storage environment. Once placed onto storage media, a number of other routine steps are taken, and generally, those are managed by the Administration entity, who puts forth storage management policies in place, and oversees the performance of the storage environment as a whole through consistent error checking. These policies also pertain to maintaining storage hierarchies, preventive measures to guard against disasters and procedures taken for disaster recovery (such as making copies of damaged or missing AIPs), and replacement of storage hardware intermittently. Storage devices, like bitstreams, can degrade over time.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Storage is used not only to store AIPs, but access copies or DIPs as well. Therefore, archival storage works in tandem with access functions as queries are received from Consumers.</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efbfeea467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efbfeea467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story of archival storage is complicated, and goes way beyond just providing a space for AIPs to live over the long-term.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Ingest function relays AIPs to the archival storage environment. Once placed onto storage media, a number of other routine steps are taken, and generally, those are managed by the Administration entity, who puts forth storage management policies in place, and oversees the performance of the storage environment as a whole through consistent error checking. These policies also pertain to maintaining storage hierarchies, preventive measures to guard against disasters and procedures taken for disaster recovery (such as making copies of damaged or missing AIPs), and replacement of storage hardware intermittently. Storage devices, like bitstreams, can degrade over time.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Storage is used not only to store AIPs, but access copies or DIPs as well. Therefore, archival storage works in tandem with access functions as queries are received from Consumers.</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efbfeea467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efbfeea467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Source: </a:t>
            </a:r>
            <a:r>
              <a:rPr lang="en" u="sng">
                <a:solidFill>
                  <a:schemeClr val="hlink"/>
                </a:solidFill>
                <a:hlinkClick r:id="rId2"/>
              </a:rPr>
              <a:t>https://www.dpconline.org/docs/technology-watch-reports/1359-dpctw14-02/file</a:t>
            </a:r>
            <a:r>
              <a:rPr lang="en">
                <a:solidFill>
                  <a:schemeClr val="dk1"/>
                </a:solidFill>
              </a:rPr>
              <a:t> (text) and </a:t>
            </a:r>
            <a:r>
              <a:rPr lang="en" u="sng">
                <a:solidFill>
                  <a:schemeClr val="hlink"/>
                </a:solidFill>
                <a:hlinkClick r:id="rId3"/>
              </a:rPr>
              <a:t>https://wiki.dpconline.org/index.php?title=4.1.1.4_Data_Management</a:t>
            </a:r>
            <a:r>
              <a:rPr lang="en">
                <a:solidFill>
                  <a:schemeClr val="dk1"/>
                </a:solidFill>
              </a:rPr>
              <a:t> (diagram)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t>
            </a:r>
            <a:r>
              <a:rPr b="1" lang="en">
                <a:solidFill>
                  <a:schemeClr val="dk1"/>
                </a:solidFill>
              </a:rPr>
              <a:t>Data Management function</a:t>
            </a:r>
            <a:r>
              <a:rPr lang="en">
                <a:solidFill>
                  <a:schemeClr val="dk1"/>
                </a:solidFill>
              </a:rPr>
              <a:t> maintains databases of descriptive metadata identifying and describing the archived information in support of the OAIS’s finding aids; it also manages the administrative data supporting the OAIS’s internal system operations, such as system performance data or access statistics. The primary functions of Data Management include maintaining the databases for which it is responsible; performing queries on these databases and generating reports in response to requests from other functional entities within the OAIS; and conducting updates to the databases as new information arrives, or existing information is modified or deleted. In managing these databases, the Data Management function supports search and retrieval of the OAIS’s archived content, and administration of the OAIS’s internal operations. </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efbfeea467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efbfeea467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Source: https://www.dpconline.org/docs/technology-watch-reports/1359-dpctw14-02/file (text)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Administration function is responsible for managing the day-to-day operations of the OAIS, as well as coordinating the activities of the other five high-level OAIS functional entities. Other responsibilities include interacting with Producers (e.g., negotiating Submission Agreements), Consumers (e.g., providing customer service support), and Management (e.g., implementing and maintaining archive policies and standards). Administration serves as the central hub for the OAIS’s internal and external interactions: it communicates directly with the five other OAIS high-level services – Ingest, Archival Storage, Data Management, Preservation Planning, and Access, as well as the OAIS’s external stakeholders – Producers, Consumers, and Management.</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efbfeea467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efbfeea467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Source:</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https://www.dpconline.org/docs/technology-watch-reports/1359-dpctw14-02/file</a:t>
            </a:r>
            <a:r>
              <a:rPr lang="en">
                <a:solidFill>
                  <a:schemeClr val="dk1"/>
                </a:solidFill>
              </a:rPr>
              <a:t> (text)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https://wiki.dpconline.org/index.php?title=4.1.1.6_Preservation_Planning</a:t>
            </a:r>
            <a:r>
              <a:rPr lang="en">
                <a:solidFill>
                  <a:schemeClr val="dk1"/>
                </a:solidFill>
              </a:rPr>
              <a:t> (diagram)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Preservation Planning is responsible for mapping out the OAIS’s preservation strategy, as well as recommending appropriate revisions to this strategy in response to evolving conditions in the OAIS environment. The Preservation Planning service monitors the external environment for changes and risks that could impact the OAIS’s ability to preserve and maintain access to the information in its custody, such as innovations in storage and access technologies, or shifts in the scope or expectations of the Designated Community. Preservation Planning then develops recommendations for updating the OAIS’s policies and procedures to accommodate these changes. The Preservation Planning function represents the OAIS’s safeguard against a constantly evolving user and technology environment. It detects changes or risks impacting the OAIS’s ability to meet its responsibilities, designs strategies for addressing them, and assists in the implementation of these strategies within the archival system.</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efbfeea467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efbfeea467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Source:</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https://www.dpconline.org/docs/technology-watch-reports/1359-dpctw14-02/file</a:t>
            </a:r>
            <a:r>
              <a:rPr lang="en">
                <a:solidFill>
                  <a:schemeClr val="dk1"/>
                </a:solidFill>
              </a:rPr>
              <a:t> (text)</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https://wiki.dpconline.org/index.php?title=4.1.1.7_Access</a:t>
            </a:r>
            <a:r>
              <a:rPr lang="en">
                <a:solidFill>
                  <a:schemeClr val="dk1"/>
                </a:solidFill>
              </a:rPr>
              <a:t> (diagram)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its name suggests, the Access function manages the processes and services by which Consumers – and especially the Designated Community – locate, request, and receive delivery of items residing in the OAIS’s archival store. Typical services provided by Access in support of the Consumer include processing queries of the OAIS’s holdings – specifically, forwarding the request to Data Management and presenting the response (e.g., a result set) to the Consumer; and coordinating the retrieval and delivery of requested content – by forwarding the request to Archival Storage, receiving the requested items, and performing any necessary transformations (such as altering the archived item’s format to one more suitable for dissemination, or stripping away unneeded metadata) that must occur prior to delivery to the Consumer. Access is also responsible for implementing any security or access control mechanisms associated with the archived content. The Access function represents the OAIS’s interface with its Consumers (and Designated Community): as such, it is the primary mechanism by which the OAIS meets its responsibility to make its archived information available to the user community.</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907026e72f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907026e72f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https://muse.jhu.edu/article/223247</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efbfeea467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efbfeea467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efbfeea467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efbfeea467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Source: https://en.wikipedia.org/wiki/Trustworthy_Repositories_Audit_%26_Certification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Trustworthy Repositories Audit &amp; Certification (TRAC) is a document describing the metrics of an OAIS-compliant digital repository that developed from work done by the OCLC and National Archives and Records Administration (NARA) task force initiative.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TRAC is basically a framework for auditing a repository. The document itself is basically a checklist that can be used to assess the reliability, commitment and readiness of institutions to assume long-term preservation responsibilities. Though heavily influenced by the OAIS Model, which focuses heavily on the functions and processes required to build and manage a digital repository, TRAC provides more of an “administrative context for building and managing a digital repository” … “[which] creates a more comprehensive model for digital preservation planning and development that sets each digital archive within its full organizational context, and also allows the organization to consider organizational, legal, economic, technical, and implementation issues individually or in relevant combinations.” (https://quod.lib.umich.edu/s/spobooks/bbv9812.0001.001/1:11?rgn=div1;view=fulltext)</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efbfeea467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efbfeea467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Source: https://public.ccsds.org/Pubs/652x1m2.pdf</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Another standard, ISO 16919, aka Requirements for Bodies Providing Audit Certification of Candidate Trustworthy Digital Repositories, works in tandem with ISO 16363. This document “provides requirements for the organizations that will carry out audits and certifications of digital repositories”. Meaning, if you are a repository, and you want to get audited, the idea is that the auditor themselves must meet certain requirements.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standard document itself gives some reasoning behind why this standard was put forth. “Long before [the OAIS Reference Model] became an approved standard in 2002 … [i]nstitutions began to declare themselves ‘OAIS-compliant’ to underscore the trustworthiness of their digital repositories. However, there was no established understanding of ‘OAIS-compliance’ beyond being able to apply OAIS terminology to describe their archive, despite there being a compliance section in OAIS which specifies the need to support the model of information and fulfilling the mandatory responsibilities. Claims of trustworthiness are easy to make but are thus far difficult to justify or objectively prove. Establishing more clear criteria detailing what a trustworthy repository is and is not has become vital.” Source: NARAtions blog (</a:t>
            </a:r>
            <a:r>
              <a:rPr lang="en" u="sng">
                <a:solidFill>
                  <a:schemeClr val="hlink"/>
                </a:solidFill>
                <a:hlinkClick r:id="rId2"/>
              </a:rPr>
              <a:t>https://narations.blogs.archives.gov/2011/03/15/iso-standards-for-certifying-trustworthy-digital-repositories/</a:t>
            </a:r>
            <a:r>
              <a:rPr lang="en">
                <a:solidFill>
                  <a:schemeClr val="dk1"/>
                </a:solidFill>
              </a:rPr>
              <a:t>)</a:t>
            </a: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5b9648e5f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5b9648e5f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Here I have listed some pros and cons of the TRAC standards we just covered.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 The TRAC checklist is written in a more practical way OAIS. It contains clear statements, each starting with “The repository shall…” followed by a short description of an attribute of an OAIS-compliant repository. The example on the slide basically says, the repository ought to have a written policy outlining when it accepts a SIP.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 The TRAC standards was written by and for people working in the archival and digital preservation field.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 Certification by ISO 16919 trained auditors is cost-prohibitive in both the short- and long-term: One estimate I have heard thrown around is the cost of getting TRAC certified may be in the $20,000-$30,000 range. This does not include the cost of internal staff time pulling documentation, and speaking/being interviewed by auditors.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 Another CON is the fact that very few institutions have actually been audited and certified as “trustworthy” digital repositories, and this likely had to do with the fact that they had the means to not only establish a compliant system, but hire certified auditors to take them through the process of auditing. But what does this mean for the vast majority of repositories that are not certified? Does this mean that they are less trustworthy? Should donors or creators hesitate to give their works to a non TRAC-certified institution?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Thankfully, the discourse surrounding OAIS and TRAC has evolved since their publication in the aughts. In Steve Marks’ Module 8, he suggests that institutions use the TRAC checklist to audit themselves without going through the rigamarole of certification. There are many other accounts of archivists, and other systems maintainers who have used OAIS as a sort of frame of reference for their work. Steve Marks was digital preservation librarian at the Toronto-based Scholars Portal.</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Any questions?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efbfeea467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efbfeea467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efbfeea467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efbfeea467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efbfeea467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efbfeea467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efbfeea467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efbfeea467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efbfeea467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efbfeea467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efbfeea467_1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efbfeea467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efbfeea467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efbfeea467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This diagram provides a timeline for some of the earliest developed digital preservation standards. You’ll see the OAIS Reference Model over near the top-right. You can see how it has been referenced by subsequent frameworks since it became an official ISO standard in 2003. We will not be going through all the frameworks OAIS influenced, but will look at one in particular: ISO 16363, aka the “Audit and certification of trustworthy digital repositories” standard, sometimes known just as “TRAC”, which stands for “Trustworthy Repositories Audit &amp; Certification”.</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907026e72f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907026e72f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 </a:t>
            </a:r>
            <a:r>
              <a:rPr b="1" lang="en">
                <a:solidFill>
                  <a:schemeClr val="dk1"/>
                </a:solidFill>
              </a:rPr>
              <a:t>Open Archival Information System</a:t>
            </a:r>
            <a:r>
              <a:rPr lang="en">
                <a:solidFill>
                  <a:schemeClr val="dk1"/>
                </a:solidFill>
              </a:rPr>
              <a:t>, or OAIS, is defined as an Archive, consisting of an organization, which may be part of a larger organization, of people that has accepted the responsibility to preserve information and make it available for a Designated Community. When we are referring to an OAIS, we are referring, basically, to an archive who has accepted this responsibility.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that we have a definition for OAIS under our belts, we will first define what the Reference Model for an OAIS is, and then unpack some of the terms used in the definition on the slide: information, and later, designated community.</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907026e72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907026e72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These bullets are derived from a SERI Educational Webinar, viewable on YouTube: https://www.youtube.com/watch?v=MWITvx5yAEs (the slide I’ve transferred can be found at 9:33)</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“Over the past several years, the OAIS has become a widely accepted foundation for research and development on digital archives. The OAIS has become ‘the reference model of choice of those involved in the digital preservation world serving as a ‘galvanizing force’ and a ‘major factor in the advancement of digital archiving efforts.’ It has contributed ‘a common language and concepts for different professional groups involved in digital preservation and developing archiving systems’ and represents ‘common ground upon which to consolidate understanding of the needs and requirements of digital preservation.’ Many types of institutions – including archives – were involved in its development and have used it as a basis for their work.”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Source for quote: Lee, Christopher A., and Tibbo, Helen. “Where’s the Archivist in Digital Curation? Exploring the Possibilities through a Matrix of Knowledge and Skills.” Archivaria: 72 (Fall 2011) pp. 123-168. </a:t>
            </a:r>
            <a:r>
              <a:rPr lang="en" u="sng">
                <a:solidFill>
                  <a:srgbClr val="1155CC"/>
                </a:solidFill>
                <a:hlinkClick r:id="rId2">
                  <a:extLst>
                    <a:ext uri="{A12FA001-AC4F-418D-AE19-62706E023703}">
                      <ahyp:hlinkClr val="tx"/>
                    </a:ext>
                  </a:extLst>
                </a:hlinkClick>
              </a:rPr>
              <a:t>http://www.ils.unc.edu/callee/p123-lee.pdf</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hyperlink" Target="https://digitalcollections.nypl.org/items/858d2d20-1fb7-0136-cbed-478a43ad47d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hyperlink" Target="https://emn178.github.io/online-tools/md5_checksum.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14.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hyperlink" Target="https://www.babycastles.com/about"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53" name="Shape 53"/>
        <p:cNvGrpSpPr/>
        <p:nvPr/>
      </p:nvGrpSpPr>
      <p:grpSpPr>
        <a:xfrm>
          <a:off x="0" y="0"/>
          <a:ext cx="0" cy="0"/>
          <a:chOff x="0" y="0"/>
          <a:chExt cx="0" cy="0"/>
        </a:xfrm>
      </p:grpSpPr>
      <p:sp>
        <p:nvSpPr>
          <p:cNvPr id="54" name="Google Shape;54;p13"/>
          <p:cNvSpPr/>
          <p:nvPr/>
        </p:nvSpPr>
        <p:spPr>
          <a:xfrm>
            <a:off x="372322" y="360600"/>
            <a:ext cx="8321700" cy="4422300"/>
          </a:xfrm>
          <a:prstGeom prst="round2DiagRect">
            <a:avLst>
              <a:gd fmla="val 16667" name="adj1"/>
              <a:gd fmla="val 0" name="adj2"/>
            </a:avLst>
          </a:prstGeom>
          <a:solidFill>
            <a:srgbClr val="D9EAD3"/>
          </a:solidFill>
          <a:ln>
            <a:noFill/>
          </a:ln>
        </p:spPr>
        <p:txBody>
          <a:bodyPr anchorCtr="0" anchor="ctr" bIns="0" lIns="73150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5500">
                <a:solidFill>
                  <a:srgbClr val="274E13"/>
                </a:solidFill>
                <a:latin typeface="Proxima Nova"/>
                <a:ea typeface="Proxima Nova"/>
                <a:cs typeface="Proxima Nova"/>
                <a:sym typeface="Proxima Nova"/>
              </a:rPr>
              <a:t>Digital Archives</a:t>
            </a:r>
            <a:endParaRPr b="1" sz="5500">
              <a:solidFill>
                <a:srgbClr val="274E13"/>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rPr lang="en" sz="2400">
                <a:solidFill>
                  <a:srgbClr val="274E13"/>
                </a:solidFill>
                <a:latin typeface="Proxima Nova"/>
                <a:ea typeface="Proxima Nova"/>
                <a:cs typeface="Proxima Nova"/>
                <a:sym typeface="Proxima Nova"/>
              </a:rPr>
              <a:t>HIST-GA 1011</a:t>
            </a:r>
            <a:endParaRPr sz="2400">
              <a:solidFill>
                <a:srgbClr val="274E13"/>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rPr lang="en" sz="2400">
                <a:solidFill>
                  <a:srgbClr val="274E13"/>
                </a:solidFill>
                <a:latin typeface="Proxima Nova"/>
                <a:ea typeface="Proxima Nova"/>
                <a:cs typeface="Proxima Nova"/>
                <a:sym typeface="Proxima Nova"/>
              </a:rPr>
              <a:t>Spring 2024</a:t>
            </a:r>
            <a:endParaRPr sz="2400">
              <a:solidFill>
                <a:srgbClr val="274E13"/>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 sz="2400">
                <a:solidFill>
                  <a:srgbClr val="274E13"/>
                </a:solidFill>
                <a:latin typeface="Proxima Nova"/>
                <a:ea typeface="Proxima Nova"/>
                <a:cs typeface="Proxima Nova"/>
                <a:sym typeface="Proxima Nova"/>
              </a:rPr>
              <a:t>Instructor: Mary Kidd (she/her/hers)</a:t>
            </a:r>
            <a:endParaRPr sz="2400">
              <a:solidFill>
                <a:srgbClr val="274E1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en" sz="2400">
                <a:solidFill>
                  <a:srgbClr val="274E13"/>
                </a:solidFill>
                <a:latin typeface="Proxima Nova"/>
                <a:ea typeface="Proxima Nova"/>
                <a:cs typeface="Proxima Nova"/>
                <a:sym typeface="Proxima Nova"/>
              </a:rPr>
              <a:t>January 24, 2024</a:t>
            </a:r>
            <a:endParaRPr sz="2400">
              <a:solidFill>
                <a:srgbClr val="274E13"/>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55CC"/>
        </a:solidFill>
      </p:bgPr>
    </p:bg>
    <p:spTree>
      <p:nvGrpSpPr>
        <p:cNvPr id="104" name="Shape 104"/>
        <p:cNvGrpSpPr/>
        <p:nvPr/>
      </p:nvGrpSpPr>
      <p:grpSpPr>
        <a:xfrm>
          <a:off x="0" y="0"/>
          <a:ext cx="0" cy="0"/>
          <a:chOff x="0" y="0"/>
          <a:chExt cx="0" cy="0"/>
        </a:xfrm>
      </p:grpSpPr>
      <p:sp>
        <p:nvSpPr>
          <p:cNvPr id="105" name="Google Shape;105;p22"/>
          <p:cNvSpPr txBox="1"/>
          <p:nvPr>
            <p:ph idx="4294967295" type="body"/>
          </p:nvPr>
        </p:nvSpPr>
        <p:spPr>
          <a:xfrm>
            <a:off x="338325" y="82300"/>
            <a:ext cx="8458200" cy="4830600"/>
          </a:xfrm>
          <a:prstGeom prst="rect">
            <a:avLst/>
          </a:prstGeom>
          <a:noFill/>
        </p:spPr>
        <p:txBody>
          <a:bodyPr anchorCtr="0" anchor="t" bIns="365750" lIns="365750" spcFirstLastPara="1" rIns="365750" wrap="square" tIns="365750">
            <a:noAutofit/>
          </a:bodyPr>
          <a:lstStyle/>
          <a:p>
            <a:pPr indent="0" lvl="0" marL="0" rtl="0" algn="l">
              <a:lnSpc>
                <a:spcPct val="100000"/>
              </a:lnSpc>
              <a:spcBef>
                <a:spcPts val="0"/>
              </a:spcBef>
              <a:spcAft>
                <a:spcPts val="0"/>
              </a:spcAft>
              <a:buNone/>
            </a:pPr>
            <a:r>
              <a:rPr b="1" lang="en" sz="3300">
                <a:solidFill>
                  <a:schemeClr val="lt1"/>
                </a:solidFill>
                <a:latin typeface="Proxima Nova"/>
                <a:ea typeface="Proxima Nova"/>
                <a:cs typeface="Proxima Nova"/>
                <a:sym typeface="Proxima Nova"/>
              </a:rPr>
              <a:t>OAIS Reference Model Limitations</a:t>
            </a:r>
            <a:endParaRPr b="1" sz="3300">
              <a:solidFill>
                <a:schemeClr val="lt1"/>
              </a:solidFill>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b="1" sz="3300">
              <a:solidFill>
                <a:schemeClr val="lt1"/>
              </a:solidFill>
              <a:latin typeface="Proxima Nova"/>
              <a:ea typeface="Proxima Nova"/>
              <a:cs typeface="Proxima Nova"/>
              <a:sym typeface="Proxima Nova"/>
            </a:endParaRPr>
          </a:p>
          <a:p>
            <a:pPr indent="-374650" lvl="0" marL="457200" rtl="0" algn="l">
              <a:spcBef>
                <a:spcPts val="0"/>
              </a:spcBef>
              <a:spcAft>
                <a:spcPts val="0"/>
              </a:spcAft>
              <a:buClr>
                <a:schemeClr val="lt1"/>
              </a:buClr>
              <a:buSzPts val="2300"/>
              <a:buChar char="●"/>
            </a:pPr>
            <a:r>
              <a:rPr lang="en" sz="2300">
                <a:solidFill>
                  <a:schemeClr val="lt1"/>
                </a:solidFill>
              </a:rPr>
              <a:t>Written at a high level of abstraction</a:t>
            </a:r>
            <a:endParaRPr sz="2300">
              <a:solidFill>
                <a:schemeClr val="lt1"/>
              </a:solidFill>
            </a:endParaRPr>
          </a:p>
          <a:p>
            <a:pPr indent="-374650" lvl="0" marL="457200" rtl="0" algn="l">
              <a:spcBef>
                <a:spcPts val="0"/>
              </a:spcBef>
              <a:spcAft>
                <a:spcPts val="0"/>
              </a:spcAft>
              <a:buClr>
                <a:schemeClr val="lt1"/>
              </a:buClr>
              <a:buSzPts val="2300"/>
              <a:buChar char="●"/>
            </a:pPr>
            <a:r>
              <a:rPr lang="en" sz="2300">
                <a:solidFill>
                  <a:schemeClr val="lt1"/>
                </a:solidFill>
              </a:rPr>
              <a:t>Does not address core archival functions such as advocacy and outreach, destruction and removal, reference and user support services, or selection, appraisal, and disposition</a:t>
            </a:r>
            <a:endParaRPr sz="2300">
              <a:solidFill>
                <a:schemeClr val="lt1"/>
              </a:solidFill>
            </a:endParaRPr>
          </a:p>
          <a:p>
            <a:pPr indent="-374650" lvl="0" marL="457200" rtl="0" algn="l">
              <a:spcBef>
                <a:spcPts val="0"/>
              </a:spcBef>
              <a:spcAft>
                <a:spcPts val="0"/>
              </a:spcAft>
              <a:buClr>
                <a:schemeClr val="lt1"/>
              </a:buClr>
              <a:buSzPts val="2300"/>
              <a:buChar char="●"/>
            </a:pPr>
            <a:r>
              <a:rPr lang="en" sz="2300">
                <a:solidFill>
                  <a:schemeClr val="lt1"/>
                </a:solidFill>
              </a:rPr>
              <a:t>Does not prescribe how to collaborate, coordinate or implement the model</a:t>
            </a:r>
            <a:endParaRPr sz="2300">
              <a:solidFill>
                <a:schemeClr val="lt1"/>
              </a:solidFill>
            </a:endParaRPr>
          </a:p>
          <a:p>
            <a:pPr indent="-374650" lvl="0" marL="457200" rtl="0" algn="l">
              <a:spcBef>
                <a:spcPts val="0"/>
              </a:spcBef>
              <a:spcAft>
                <a:spcPts val="0"/>
              </a:spcAft>
              <a:buClr>
                <a:schemeClr val="lt1"/>
              </a:buClr>
              <a:buSzPts val="2300"/>
              <a:buChar char="●"/>
            </a:pPr>
            <a:r>
              <a:rPr lang="en" sz="2300">
                <a:solidFill>
                  <a:schemeClr val="lt1"/>
                </a:solidFill>
              </a:rPr>
              <a:t>Written with space data archives in mind</a:t>
            </a:r>
            <a:endParaRPr sz="23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109" name="Shape 109"/>
        <p:cNvGrpSpPr/>
        <p:nvPr/>
      </p:nvGrpSpPr>
      <p:grpSpPr>
        <a:xfrm>
          <a:off x="0" y="0"/>
          <a:ext cx="0" cy="0"/>
          <a:chOff x="0" y="0"/>
          <a:chExt cx="0" cy="0"/>
        </a:xfrm>
      </p:grpSpPr>
      <p:sp>
        <p:nvSpPr>
          <p:cNvPr id="110" name="Google Shape;110;p23"/>
          <p:cNvSpPr txBox="1"/>
          <p:nvPr>
            <p:ph idx="4294967295" type="title"/>
          </p:nvPr>
        </p:nvSpPr>
        <p:spPr>
          <a:xfrm>
            <a:off x="411475" y="275350"/>
            <a:ext cx="3991800" cy="13935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Text</a:t>
            </a:r>
            <a:r>
              <a:rPr lang="en">
                <a:latin typeface="Proxima Nova"/>
                <a:ea typeface="Proxima Nova"/>
                <a:cs typeface="Proxima Nova"/>
                <a:sym typeface="Proxima Nova"/>
              </a:rPr>
              <a:t>: </a:t>
            </a:r>
            <a:r>
              <a:rPr lang="en">
                <a:latin typeface="Proxima Nova"/>
                <a:ea typeface="Proxima Nova"/>
                <a:cs typeface="Proxima Nova"/>
                <a:sym typeface="Proxima Nova"/>
              </a:rPr>
              <a:t>Reference Model for an Open Archival Information System (OAIS)</a:t>
            </a:r>
            <a:endParaRPr b="0">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
        <p:nvSpPr>
          <p:cNvPr id="111" name="Google Shape;111;p23"/>
          <p:cNvSpPr txBox="1"/>
          <p:nvPr>
            <p:ph idx="4294967295" type="body"/>
          </p:nvPr>
        </p:nvSpPr>
        <p:spPr>
          <a:xfrm>
            <a:off x="415925" y="1752600"/>
            <a:ext cx="4502100" cy="33282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sz="2200">
                <a:solidFill>
                  <a:schemeClr val="dk1"/>
                </a:solidFill>
                <a:latin typeface="Proxima Nova"/>
                <a:ea typeface="Proxima Nova"/>
                <a:cs typeface="Proxima Nova"/>
                <a:sym typeface="Proxima Nova"/>
              </a:rPr>
              <a:t>The </a:t>
            </a:r>
            <a:r>
              <a:rPr b="1" lang="en" sz="2200">
                <a:solidFill>
                  <a:schemeClr val="dk1"/>
                </a:solidFill>
                <a:latin typeface="Proxima Nova"/>
                <a:ea typeface="Proxima Nova"/>
                <a:cs typeface="Proxima Nova"/>
                <a:sym typeface="Proxima Nova"/>
              </a:rPr>
              <a:t>Reference Model for an Open Archival Information System</a:t>
            </a:r>
            <a:r>
              <a:rPr lang="en" sz="2200">
                <a:solidFill>
                  <a:schemeClr val="dk1"/>
                </a:solidFill>
                <a:latin typeface="Proxima Nova"/>
                <a:ea typeface="Proxima Nova"/>
                <a:cs typeface="Proxima Nova"/>
                <a:sym typeface="Proxima Nova"/>
              </a:rPr>
              <a:t> document was developed for use in facilitating a broad, discipline- independent consensus on the requirements for an archive or repository to provide long-term preservation of digital information.</a:t>
            </a:r>
            <a:endParaRPr sz="2200">
              <a:solidFill>
                <a:schemeClr val="dk1"/>
              </a:solidFill>
              <a:latin typeface="Proxima Nova"/>
              <a:ea typeface="Proxima Nova"/>
              <a:cs typeface="Proxima Nova"/>
              <a:sym typeface="Proxima Nova"/>
            </a:endParaRPr>
          </a:p>
        </p:txBody>
      </p:sp>
      <p:pic>
        <p:nvPicPr>
          <p:cNvPr id="112" name="Google Shape;112;p23"/>
          <p:cNvPicPr preferRelativeResize="0"/>
          <p:nvPr/>
        </p:nvPicPr>
        <p:blipFill>
          <a:blip r:embed="rId3">
            <a:alphaModFix/>
          </a:blip>
          <a:stretch>
            <a:fillRect/>
          </a:stretch>
        </p:blipFill>
        <p:spPr>
          <a:xfrm>
            <a:off x="5152238" y="0"/>
            <a:ext cx="3991774"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116" name="Shape 116"/>
        <p:cNvGrpSpPr/>
        <p:nvPr/>
      </p:nvGrpSpPr>
      <p:grpSpPr>
        <a:xfrm>
          <a:off x="0" y="0"/>
          <a:ext cx="0" cy="0"/>
          <a:chOff x="0" y="0"/>
          <a:chExt cx="0" cy="0"/>
        </a:xfrm>
      </p:grpSpPr>
      <p:sp>
        <p:nvSpPr>
          <p:cNvPr id="117" name="Google Shape;117;p24"/>
          <p:cNvSpPr txBox="1"/>
          <p:nvPr>
            <p:ph idx="4294967295" type="body"/>
          </p:nvPr>
        </p:nvSpPr>
        <p:spPr>
          <a:xfrm>
            <a:off x="415925" y="1600200"/>
            <a:ext cx="8450100" cy="9300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sz="2200">
                <a:solidFill>
                  <a:schemeClr val="dk1"/>
                </a:solidFill>
                <a:latin typeface="Proxima Nova"/>
                <a:ea typeface="Proxima Nova"/>
                <a:cs typeface="Proxima Nova"/>
                <a:sym typeface="Proxima Nova"/>
              </a:rPr>
              <a:t>Content information is composed of the </a:t>
            </a:r>
            <a:r>
              <a:rPr b="1" lang="en" sz="2200">
                <a:solidFill>
                  <a:schemeClr val="dk1"/>
                </a:solidFill>
                <a:latin typeface="Proxima Nova"/>
                <a:ea typeface="Proxima Nova"/>
                <a:cs typeface="Proxima Nova"/>
                <a:sym typeface="Proxima Nova"/>
              </a:rPr>
              <a:t>data object</a:t>
            </a:r>
            <a:r>
              <a:rPr lang="en" sz="2200">
                <a:solidFill>
                  <a:schemeClr val="dk1"/>
                </a:solidFill>
                <a:latin typeface="Proxima Nova"/>
                <a:ea typeface="Proxima Nova"/>
                <a:cs typeface="Proxima Nova"/>
                <a:sym typeface="Proxima Nova"/>
              </a:rPr>
              <a:t> (bitstream) and </a:t>
            </a:r>
            <a:r>
              <a:rPr b="1" lang="en" sz="2200">
                <a:solidFill>
                  <a:schemeClr val="dk1"/>
                </a:solidFill>
                <a:latin typeface="Proxima Nova"/>
                <a:ea typeface="Proxima Nova"/>
                <a:cs typeface="Proxima Nova"/>
                <a:sym typeface="Proxima Nova"/>
              </a:rPr>
              <a:t>representation information</a:t>
            </a:r>
            <a:r>
              <a:rPr lang="en" sz="2200">
                <a:solidFill>
                  <a:schemeClr val="dk1"/>
                </a:solidFill>
                <a:latin typeface="Proxima Nova"/>
                <a:ea typeface="Proxima Nova"/>
                <a:cs typeface="Proxima Nova"/>
                <a:sym typeface="Proxima Nova"/>
              </a:rPr>
              <a:t> (to make sense of the bitstream).</a:t>
            </a:r>
            <a:endParaRPr sz="2200">
              <a:solidFill>
                <a:schemeClr val="dk1"/>
              </a:solidFill>
              <a:latin typeface="Proxima Nova"/>
              <a:ea typeface="Proxima Nova"/>
              <a:cs typeface="Proxima Nova"/>
              <a:sym typeface="Proxima Nova"/>
            </a:endParaRPr>
          </a:p>
        </p:txBody>
      </p:sp>
      <p:sp>
        <p:nvSpPr>
          <p:cNvPr id="118" name="Google Shape;118;p24"/>
          <p:cNvSpPr/>
          <p:nvPr/>
        </p:nvSpPr>
        <p:spPr>
          <a:xfrm>
            <a:off x="2491563" y="3497980"/>
            <a:ext cx="513300" cy="513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595959"/>
              </a:solidFill>
            </a:endParaRPr>
          </a:p>
        </p:txBody>
      </p:sp>
      <p:sp>
        <p:nvSpPr>
          <p:cNvPr id="119" name="Google Shape;119;p24"/>
          <p:cNvSpPr/>
          <p:nvPr/>
        </p:nvSpPr>
        <p:spPr>
          <a:xfrm>
            <a:off x="5276300" y="3498580"/>
            <a:ext cx="512100" cy="512100"/>
          </a:xfrm>
          <a:prstGeom prst="mathEqual">
            <a:avLst>
              <a:gd fmla="val 23520" name="adj1"/>
              <a:gd fmla="val 11760"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800">
              <a:solidFill>
                <a:srgbClr val="595959"/>
              </a:solidFill>
            </a:endParaRPr>
          </a:p>
        </p:txBody>
      </p:sp>
      <p:sp>
        <p:nvSpPr>
          <p:cNvPr id="120" name="Google Shape;120;p24"/>
          <p:cNvSpPr/>
          <p:nvPr/>
        </p:nvSpPr>
        <p:spPr>
          <a:xfrm>
            <a:off x="6099900" y="3139630"/>
            <a:ext cx="2199300" cy="1230000"/>
          </a:xfrm>
          <a:prstGeom prst="cube">
            <a:avLst>
              <a:gd fmla="val 25000" name="adj"/>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Content </a:t>
            </a:r>
            <a:r>
              <a:rPr lang="en" sz="1800">
                <a:solidFill>
                  <a:srgbClr val="FFFFFF"/>
                </a:solidFill>
              </a:rPr>
              <a:t>Information</a:t>
            </a:r>
            <a:endParaRPr sz="1800">
              <a:solidFill>
                <a:srgbClr val="FFFFFF"/>
              </a:solidFill>
            </a:endParaRPr>
          </a:p>
        </p:txBody>
      </p:sp>
      <p:sp>
        <p:nvSpPr>
          <p:cNvPr id="121" name="Google Shape;121;p24"/>
          <p:cNvSpPr/>
          <p:nvPr/>
        </p:nvSpPr>
        <p:spPr>
          <a:xfrm>
            <a:off x="411475" y="2768830"/>
            <a:ext cx="1769700" cy="1971600"/>
          </a:xfrm>
          <a:prstGeom prst="foldedCorner">
            <a:avLst>
              <a:gd fmla="val 16667" name="adj"/>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1800">
              <a:solidFill>
                <a:srgbClr val="595959"/>
              </a:solidFill>
            </a:endParaRPr>
          </a:p>
          <a:p>
            <a:pPr indent="0" lvl="0" marL="0" rtl="0" algn="ctr">
              <a:spcBef>
                <a:spcPts val="0"/>
              </a:spcBef>
              <a:spcAft>
                <a:spcPts val="0"/>
              </a:spcAft>
              <a:buClr>
                <a:schemeClr val="dk1"/>
              </a:buClr>
              <a:buSzPts val="1100"/>
              <a:buFont typeface="Arial"/>
              <a:buNone/>
            </a:pPr>
            <a:r>
              <a:rPr b="1" lang="en" sz="1800">
                <a:solidFill>
                  <a:srgbClr val="595959"/>
                </a:solidFill>
              </a:rPr>
              <a:t>Data Object</a:t>
            </a:r>
            <a:endParaRPr b="1" sz="1800">
              <a:solidFill>
                <a:srgbClr val="595959"/>
              </a:solidFill>
            </a:endParaRPr>
          </a:p>
          <a:p>
            <a:pPr indent="0" lvl="0" marL="0" rtl="0" algn="ctr">
              <a:spcBef>
                <a:spcPts val="0"/>
              </a:spcBef>
              <a:spcAft>
                <a:spcPts val="0"/>
              </a:spcAft>
              <a:buClr>
                <a:schemeClr val="dk1"/>
              </a:buClr>
              <a:buSzPts val="1100"/>
              <a:buFont typeface="Arial"/>
              <a:buNone/>
            </a:pPr>
            <a:r>
              <a:rPr lang="en" sz="1800">
                <a:solidFill>
                  <a:srgbClr val="595959"/>
                </a:solidFill>
              </a:rPr>
              <a:t>01001000</a:t>
            </a:r>
            <a:endParaRPr sz="1800">
              <a:solidFill>
                <a:srgbClr val="595959"/>
              </a:solidFill>
            </a:endParaRPr>
          </a:p>
        </p:txBody>
      </p:sp>
      <p:sp>
        <p:nvSpPr>
          <p:cNvPr id="122" name="Google Shape;122;p24"/>
          <p:cNvSpPr txBox="1"/>
          <p:nvPr>
            <p:ph idx="4294967295" type="title"/>
          </p:nvPr>
        </p:nvSpPr>
        <p:spPr>
          <a:xfrm>
            <a:off x="411475" y="468725"/>
            <a:ext cx="82296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a:t>
            </a:r>
            <a:r>
              <a:rPr lang="en">
                <a:latin typeface="Proxima Nova"/>
                <a:ea typeface="Proxima Nova"/>
                <a:cs typeface="Proxima Nova"/>
                <a:sym typeface="Proxima Nova"/>
              </a:rPr>
              <a:t>Content Information</a:t>
            </a:r>
            <a:endParaRPr b="0">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
        <p:nvSpPr>
          <p:cNvPr id="123" name="Google Shape;123;p24"/>
          <p:cNvSpPr/>
          <p:nvPr/>
        </p:nvSpPr>
        <p:spPr>
          <a:xfrm>
            <a:off x="3156275" y="2768830"/>
            <a:ext cx="1959900" cy="1971600"/>
          </a:xfrm>
          <a:prstGeom prst="foldedCorner">
            <a:avLst>
              <a:gd fmla="val 16667" name="adj"/>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595959"/>
                </a:solidFill>
              </a:rPr>
              <a:t>Representation Information</a:t>
            </a:r>
            <a:endParaRPr b="1" sz="1800">
              <a:solidFill>
                <a:srgbClr val="595959"/>
              </a:solidFill>
            </a:endParaRPr>
          </a:p>
          <a:p>
            <a:pPr indent="0" lvl="0" marL="0" rtl="0" algn="ctr">
              <a:spcBef>
                <a:spcPts val="0"/>
              </a:spcBef>
              <a:spcAft>
                <a:spcPts val="0"/>
              </a:spcAft>
              <a:buClr>
                <a:schemeClr val="dk1"/>
              </a:buClr>
              <a:buSzPts val="1100"/>
              <a:buFont typeface="Arial"/>
              <a:buNone/>
            </a:pPr>
            <a:r>
              <a:rPr lang="en" sz="1800">
                <a:solidFill>
                  <a:srgbClr val="595959"/>
                </a:solidFill>
              </a:rPr>
              <a:t>01001000</a:t>
            </a:r>
            <a:endParaRPr sz="1800">
              <a:solidFill>
                <a:srgbClr val="595959"/>
              </a:solidFill>
            </a:endParaRPr>
          </a:p>
          <a:p>
            <a:pPr indent="0" lvl="0" marL="0" rtl="0" algn="ctr">
              <a:spcBef>
                <a:spcPts val="0"/>
              </a:spcBef>
              <a:spcAft>
                <a:spcPts val="0"/>
              </a:spcAft>
              <a:buClr>
                <a:schemeClr val="dk1"/>
              </a:buClr>
              <a:buSzPts val="1100"/>
              <a:buFont typeface="Arial"/>
              <a:buNone/>
            </a:pPr>
            <a:r>
              <a:rPr lang="en" sz="1800">
                <a:solidFill>
                  <a:srgbClr val="595959"/>
                </a:solidFill>
              </a:rPr>
              <a:t>= 72 </a:t>
            </a:r>
            <a:endParaRPr sz="1800">
              <a:solidFill>
                <a:srgbClr val="595959"/>
              </a:solidFill>
            </a:endParaRPr>
          </a:p>
          <a:p>
            <a:pPr indent="0" lvl="0" marL="0" rtl="0" algn="ctr">
              <a:spcBef>
                <a:spcPts val="0"/>
              </a:spcBef>
              <a:spcAft>
                <a:spcPts val="0"/>
              </a:spcAft>
              <a:buClr>
                <a:schemeClr val="dk1"/>
              </a:buClr>
              <a:buSzPts val="1100"/>
              <a:buFont typeface="Arial"/>
              <a:buNone/>
            </a:pPr>
            <a:r>
              <a:rPr lang="en" sz="1800">
                <a:solidFill>
                  <a:srgbClr val="595959"/>
                </a:solidFill>
              </a:rPr>
              <a:t>= H</a:t>
            </a:r>
            <a:endParaRPr sz="1800">
              <a:solidFill>
                <a:srgbClr val="59595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6000"/>
        </a:solidFill>
      </p:bgPr>
    </p:bg>
    <p:spTree>
      <p:nvGrpSpPr>
        <p:cNvPr id="127" name="Shape 127"/>
        <p:cNvGrpSpPr/>
        <p:nvPr/>
      </p:nvGrpSpPr>
      <p:grpSpPr>
        <a:xfrm>
          <a:off x="0" y="0"/>
          <a:ext cx="0" cy="0"/>
          <a:chOff x="0" y="0"/>
          <a:chExt cx="0" cy="0"/>
        </a:xfrm>
      </p:grpSpPr>
      <p:sp>
        <p:nvSpPr>
          <p:cNvPr id="128" name="Google Shape;128;p25"/>
          <p:cNvSpPr txBox="1"/>
          <p:nvPr/>
        </p:nvSpPr>
        <p:spPr>
          <a:xfrm>
            <a:off x="-100" y="1825200"/>
            <a:ext cx="9144000" cy="149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500">
                <a:solidFill>
                  <a:srgbClr val="F3F3F3"/>
                </a:solidFill>
                <a:latin typeface="Proxima Nova"/>
                <a:ea typeface="Proxima Nova"/>
                <a:cs typeface="Proxima Nova"/>
                <a:sym typeface="Proxima Nova"/>
              </a:rPr>
              <a:t>01001000</a:t>
            </a:r>
            <a:endParaRPr sz="8500">
              <a:solidFill>
                <a:srgbClr val="F3F3F3"/>
              </a:solidFill>
              <a:latin typeface="Proxima Nova"/>
              <a:ea typeface="Proxima Nova"/>
              <a:cs typeface="Proxima Nova"/>
              <a:sym typeface="Proxima Nova"/>
            </a:endParaRPr>
          </a:p>
          <a:p>
            <a:pPr indent="0" lvl="0" marL="0" rtl="0" algn="ctr">
              <a:spcBef>
                <a:spcPts val="0"/>
              </a:spcBef>
              <a:spcAft>
                <a:spcPts val="0"/>
              </a:spcAft>
              <a:buNone/>
            </a:pPr>
            <a:r>
              <a:rPr lang="en" sz="8500">
                <a:solidFill>
                  <a:srgbClr val="F3F3F3"/>
                </a:solidFill>
                <a:latin typeface="Proxima Nova"/>
                <a:ea typeface="Proxima Nova"/>
                <a:cs typeface="Proxima Nova"/>
                <a:sym typeface="Proxima Nova"/>
              </a:rPr>
              <a:t>01001001</a:t>
            </a:r>
            <a:endParaRPr sz="8500">
              <a:solidFill>
                <a:srgbClr val="F3F3F3"/>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4E13"/>
        </a:solidFill>
      </p:bgPr>
    </p:bg>
    <p:spTree>
      <p:nvGrpSpPr>
        <p:cNvPr id="132" name="Shape 132"/>
        <p:cNvGrpSpPr/>
        <p:nvPr/>
      </p:nvGrpSpPr>
      <p:grpSpPr>
        <a:xfrm>
          <a:off x="0" y="0"/>
          <a:ext cx="0" cy="0"/>
          <a:chOff x="0" y="0"/>
          <a:chExt cx="0" cy="0"/>
        </a:xfrm>
      </p:grpSpPr>
      <p:sp>
        <p:nvSpPr>
          <p:cNvPr id="133" name="Google Shape;133;p26"/>
          <p:cNvSpPr txBox="1"/>
          <p:nvPr/>
        </p:nvSpPr>
        <p:spPr>
          <a:xfrm>
            <a:off x="475200" y="4181375"/>
            <a:ext cx="8193600" cy="677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200">
                <a:solidFill>
                  <a:srgbClr val="D9EAD3"/>
                </a:solidFill>
                <a:latin typeface="Proxima Nova"/>
                <a:ea typeface="Proxima Nova"/>
                <a:cs typeface="Proxima Nova"/>
                <a:sym typeface="Proxima Nova"/>
              </a:rPr>
              <a:t>The Open Archival Information System (OAIS) Reference Model: Introductory Guide (2nd Edition)</a:t>
            </a:r>
            <a:endParaRPr i="1" sz="2200">
              <a:solidFill>
                <a:srgbClr val="D9EAD3"/>
              </a:solidFill>
              <a:latin typeface="Proxima Nova"/>
              <a:ea typeface="Proxima Nova"/>
              <a:cs typeface="Proxima Nova"/>
              <a:sym typeface="Proxima Nova"/>
            </a:endParaRPr>
          </a:p>
        </p:txBody>
      </p:sp>
      <p:sp>
        <p:nvSpPr>
          <p:cNvPr id="134" name="Google Shape;134;p26"/>
          <p:cNvSpPr/>
          <p:nvPr/>
        </p:nvSpPr>
        <p:spPr>
          <a:xfrm>
            <a:off x="475200" y="236825"/>
            <a:ext cx="8193600" cy="3778800"/>
          </a:xfrm>
          <a:prstGeom prst="round2DiagRect">
            <a:avLst>
              <a:gd fmla="val 16667" name="adj1"/>
              <a:gd fmla="val 0" name="adj2"/>
            </a:avLst>
          </a:prstGeom>
          <a:solidFill>
            <a:srgbClr val="D9EAD3"/>
          </a:solidFill>
          <a:ln>
            <a:noFill/>
          </a:ln>
        </p:spPr>
        <p:txBody>
          <a:bodyPr anchorCtr="0" anchor="ctr" bIns="274300" lIns="274300" spcFirstLastPara="1" rIns="274300" wrap="square" tIns="274300">
            <a:noAutofit/>
          </a:bodyPr>
          <a:lstStyle/>
          <a:p>
            <a:pPr indent="0" lvl="0" marL="0" rtl="0" algn="l">
              <a:spcBef>
                <a:spcPts val="0"/>
              </a:spcBef>
              <a:spcAft>
                <a:spcPts val="1200"/>
              </a:spcAft>
              <a:buNone/>
            </a:pPr>
            <a:r>
              <a:rPr lang="en" sz="2200">
                <a:solidFill>
                  <a:srgbClr val="274E13"/>
                </a:solidFill>
                <a:latin typeface="Proxima Nova"/>
                <a:ea typeface="Proxima Nova"/>
                <a:cs typeface="Proxima Nova"/>
                <a:sym typeface="Proxima Nova"/>
              </a:rPr>
              <a:t>“Representation Information might include a description of the hardware and software environment needed to display the Content Data Object and/or access its contents; it might also summarize the appropriate interpretation of the Content Data Object. For example, if the Content Data Object is an ASCII file of numbers, Representation Information might indicate that the numbers correspond to average daily air temperature readings for London, measured in degrees Celsius, for the period 1972 – 2000.”</a:t>
            </a:r>
            <a:endParaRPr sz="2200">
              <a:solidFill>
                <a:srgbClr val="274E13"/>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38" name="Shape 138"/>
        <p:cNvGrpSpPr/>
        <p:nvPr/>
      </p:nvGrpSpPr>
      <p:grpSpPr>
        <a:xfrm>
          <a:off x="0" y="0"/>
          <a:ext cx="0" cy="0"/>
          <a:chOff x="0" y="0"/>
          <a:chExt cx="0" cy="0"/>
        </a:xfrm>
      </p:grpSpPr>
      <p:graphicFrame>
        <p:nvGraphicFramePr>
          <p:cNvPr id="139" name="Google Shape;139;p27"/>
          <p:cNvGraphicFramePr/>
          <p:nvPr/>
        </p:nvGraphicFramePr>
        <p:xfrm>
          <a:off x="743025" y="885038"/>
          <a:ext cx="3000000" cy="3000000"/>
        </p:xfrm>
        <a:graphic>
          <a:graphicData uri="http://schemas.openxmlformats.org/drawingml/2006/table">
            <a:tbl>
              <a:tblPr>
                <a:noFill/>
                <a:tableStyleId>{346052B7-D120-4503-9717-98757074F066}</a:tableStyleId>
              </a:tblPr>
              <a:tblGrid>
                <a:gridCol w="2510125"/>
                <a:gridCol w="5147825"/>
              </a:tblGrid>
              <a:tr h="594325">
                <a:tc>
                  <a:txBody>
                    <a:bodyPr/>
                    <a:lstStyle/>
                    <a:p>
                      <a:pPr indent="0" lvl="0" marL="0" rtl="0" algn="l">
                        <a:spcBef>
                          <a:spcPts val="0"/>
                        </a:spcBef>
                        <a:spcAft>
                          <a:spcPts val="0"/>
                        </a:spcAft>
                        <a:buClr>
                          <a:schemeClr val="dk1"/>
                        </a:buClr>
                        <a:buSzPts val="1100"/>
                        <a:buFont typeface="Arial"/>
                        <a:buNone/>
                      </a:pPr>
                      <a:r>
                        <a:rPr lang="en" sz="2700">
                          <a:solidFill>
                            <a:schemeClr val="dk1"/>
                          </a:solidFill>
                          <a:latin typeface="Courier New"/>
                          <a:ea typeface="Courier New"/>
                          <a:cs typeface="Courier New"/>
                          <a:sym typeface="Courier New"/>
                        </a:rPr>
                        <a:t>Sentence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700">
                          <a:solidFill>
                            <a:schemeClr val="dk1"/>
                          </a:solidFill>
                          <a:latin typeface="Courier New"/>
                          <a:ea typeface="Courier New"/>
                          <a:cs typeface="Courier New"/>
                          <a:sym typeface="Courier New"/>
                        </a:rPr>
                        <a:t>HI</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94325">
                <a:tc>
                  <a:txBody>
                    <a:bodyPr/>
                    <a:lstStyle/>
                    <a:p>
                      <a:pPr indent="0" lvl="0" marL="0" rtl="0" algn="l">
                        <a:spcBef>
                          <a:spcPts val="0"/>
                        </a:spcBef>
                        <a:spcAft>
                          <a:spcPts val="0"/>
                        </a:spcAft>
                        <a:buClr>
                          <a:schemeClr val="dk1"/>
                        </a:buClr>
                        <a:buSzPts val="1100"/>
                        <a:buFont typeface="Arial"/>
                        <a:buNone/>
                      </a:pPr>
                      <a:r>
                        <a:rPr lang="en" sz="2700">
                          <a:solidFill>
                            <a:schemeClr val="dk1"/>
                          </a:solidFill>
                          <a:latin typeface="Courier New"/>
                          <a:ea typeface="Courier New"/>
                          <a:cs typeface="Courier New"/>
                          <a:sym typeface="Courier New"/>
                        </a:rPr>
                        <a:t>Character</a:t>
                      </a:r>
                      <a:endParaRPr sz="2700">
                        <a:solidFill>
                          <a:schemeClr val="dk1"/>
                        </a:solidFill>
                        <a:latin typeface="Courier New"/>
                        <a:ea typeface="Courier New"/>
                        <a:cs typeface="Courier New"/>
                        <a:sym typeface="Courier New"/>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2700">
                          <a:solidFill>
                            <a:schemeClr val="dk1"/>
                          </a:solidFill>
                          <a:latin typeface="Courier New"/>
                          <a:ea typeface="Courier New"/>
                          <a:cs typeface="Courier New"/>
                          <a:sym typeface="Courier New"/>
                        </a:rPr>
                        <a:t>      H          I</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94325">
                <a:tc>
                  <a:txBody>
                    <a:bodyPr/>
                    <a:lstStyle/>
                    <a:p>
                      <a:pPr indent="0" lvl="0" marL="0" rtl="0" algn="l">
                        <a:spcBef>
                          <a:spcPts val="0"/>
                        </a:spcBef>
                        <a:spcAft>
                          <a:spcPts val="0"/>
                        </a:spcAft>
                        <a:buNone/>
                      </a:pPr>
                      <a:r>
                        <a:rPr lang="en" sz="2700">
                          <a:solidFill>
                            <a:schemeClr val="dk1"/>
                          </a:solidFill>
                          <a:latin typeface="Courier New"/>
                          <a:ea typeface="Courier New"/>
                          <a:cs typeface="Courier New"/>
                          <a:sym typeface="Courier New"/>
                        </a:rPr>
                        <a:t>Number</a:t>
                      </a:r>
                      <a:endParaRPr sz="2700">
                        <a:solidFill>
                          <a:schemeClr val="dk1"/>
                        </a:solidFill>
                        <a:latin typeface="Courier New"/>
                        <a:ea typeface="Courier New"/>
                        <a:cs typeface="Courier New"/>
                        <a:sym typeface="Courier New"/>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2700">
                          <a:solidFill>
                            <a:schemeClr val="dk1"/>
                          </a:solidFill>
                          <a:latin typeface="Courier New"/>
                          <a:ea typeface="Courier New"/>
                          <a:cs typeface="Courier New"/>
                          <a:sym typeface="Courier New"/>
                        </a:rPr>
                        <a:t>     72          73</a:t>
                      </a:r>
                      <a:endParaRPr sz="2700">
                        <a:solidFill>
                          <a:schemeClr val="dk1"/>
                        </a:solidFill>
                        <a:latin typeface="Courier New"/>
                        <a:ea typeface="Courier New"/>
                        <a:cs typeface="Courier New"/>
                        <a:sym typeface="Courier New"/>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94325">
                <a:tc>
                  <a:txBody>
                    <a:bodyPr/>
                    <a:lstStyle/>
                    <a:p>
                      <a:pPr indent="0" lvl="0" marL="0" rtl="0" algn="l">
                        <a:spcBef>
                          <a:spcPts val="0"/>
                        </a:spcBef>
                        <a:spcAft>
                          <a:spcPts val="0"/>
                        </a:spcAft>
                        <a:buNone/>
                      </a:pPr>
                      <a:r>
                        <a:rPr lang="en" sz="2700">
                          <a:solidFill>
                            <a:schemeClr val="dk1"/>
                          </a:solidFill>
                          <a:latin typeface="Courier New"/>
                          <a:ea typeface="Courier New"/>
                          <a:cs typeface="Courier New"/>
                          <a:sym typeface="Courier New"/>
                        </a:rPr>
                        <a:t>Binary</a:t>
                      </a:r>
                      <a:endParaRPr sz="2700">
                        <a:solidFill>
                          <a:schemeClr val="dk1"/>
                        </a:solidFill>
                        <a:latin typeface="Courier New"/>
                        <a:ea typeface="Courier New"/>
                        <a:cs typeface="Courier New"/>
                        <a:sym typeface="Courier New"/>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700">
                          <a:solidFill>
                            <a:schemeClr val="dk1"/>
                          </a:solidFill>
                          <a:latin typeface="Courier New"/>
                          <a:ea typeface="Courier New"/>
                          <a:cs typeface="Courier New"/>
                          <a:sym typeface="Courier New"/>
                        </a:rPr>
                        <a:t>01001000     01001001</a:t>
                      </a:r>
                      <a:endParaRPr sz="2700">
                        <a:solidFill>
                          <a:schemeClr val="dk1"/>
                        </a:solidFill>
                        <a:latin typeface="Courier New"/>
                        <a:ea typeface="Courier New"/>
                        <a:cs typeface="Courier New"/>
                        <a:sym typeface="Courier New"/>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94325">
                <a:tc>
                  <a:txBody>
                    <a:bodyPr/>
                    <a:lstStyle/>
                    <a:p>
                      <a:pPr indent="0" lvl="0" marL="0" rtl="0" algn="l">
                        <a:spcBef>
                          <a:spcPts val="0"/>
                        </a:spcBef>
                        <a:spcAft>
                          <a:spcPts val="0"/>
                        </a:spcAft>
                        <a:buNone/>
                      </a:pPr>
                      <a:r>
                        <a:rPr lang="en" sz="2700">
                          <a:solidFill>
                            <a:schemeClr val="dk1"/>
                          </a:solidFill>
                          <a:latin typeface="Courier New"/>
                          <a:ea typeface="Courier New"/>
                          <a:cs typeface="Courier New"/>
                          <a:sym typeface="Courier New"/>
                        </a:rPr>
                        <a:t>Hardware</a:t>
                      </a:r>
                      <a:endParaRPr sz="2700">
                        <a:solidFill>
                          <a:schemeClr val="dk1"/>
                        </a:solidFill>
                        <a:latin typeface="Courier New"/>
                        <a:ea typeface="Courier New"/>
                        <a:cs typeface="Courier New"/>
                        <a:sym typeface="Courier New"/>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2700">
                        <a:solidFill>
                          <a:schemeClr val="dk1"/>
                        </a:solidFill>
                        <a:latin typeface="Courier New"/>
                        <a:ea typeface="Courier New"/>
                        <a:cs typeface="Courier New"/>
                        <a:sym typeface="Courier New"/>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40" name="Google Shape;140;p27"/>
          <p:cNvSpPr/>
          <p:nvPr/>
        </p:nvSpPr>
        <p:spPr>
          <a:xfrm>
            <a:off x="3883225" y="3384800"/>
            <a:ext cx="168000" cy="395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7"/>
          <p:cNvSpPr/>
          <p:nvPr/>
        </p:nvSpPr>
        <p:spPr>
          <a:xfrm>
            <a:off x="4772225" y="3384800"/>
            <a:ext cx="168000" cy="395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7"/>
          <p:cNvSpPr/>
          <p:nvPr/>
        </p:nvSpPr>
        <p:spPr>
          <a:xfrm>
            <a:off x="6521525" y="3384800"/>
            <a:ext cx="168000" cy="395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7"/>
          <p:cNvSpPr/>
          <p:nvPr/>
        </p:nvSpPr>
        <p:spPr>
          <a:xfrm>
            <a:off x="7163650" y="3384800"/>
            <a:ext cx="168000" cy="395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7"/>
          <p:cNvSpPr/>
          <p:nvPr/>
        </p:nvSpPr>
        <p:spPr>
          <a:xfrm>
            <a:off x="7805775" y="3384800"/>
            <a:ext cx="168000" cy="395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343D"/>
        </a:solidFill>
      </p:bgPr>
    </p:bg>
    <p:spTree>
      <p:nvGrpSpPr>
        <p:cNvPr id="148" name="Shape 148"/>
        <p:cNvGrpSpPr/>
        <p:nvPr/>
      </p:nvGrpSpPr>
      <p:grpSpPr>
        <a:xfrm>
          <a:off x="0" y="0"/>
          <a:ext cx="0" cy="0"/>
          <a:chOff x="0" y="0"/>
          <a:chExt cx="0" cy="0"/>
        </a:xfrm>
      </p:grpSpPr>
      <p:pic>
        <p:nvPicPr>
          <p:cNvPr id="149" name="Google Shape;149;p28"/>
          <p:cNvPicPr preferRelativeResize="0"/>
          <p:nvPr/>
        </p:nvPicPr>
        <p:blipFill rotWithShape="1">
          <a:blip r:embed="rId3">
            <a:alphaModFix/>
          </a:blip>
          <a:srcRect b="16043" l="0" r="0" t="0"/>
          <a:stretch/>
        </p:blipFill>
        <p:spPr>
          <a:xfrm>
            <a:off x="144975" y="0"/>
            <a:ext cx="8854049"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153" name="Shape 153"/>
        <p:cNvGrpSpPr/>
        <p:nvPr/>
      </p:nvGrpSpPr>
      <p:grpSpPr>
        <a:xfrm>
          <a:off x="0" y="0"/>
          <a:ext cx="0" cy="0"/>
          <a:chOff x="0" y="0"/>
          <a:chExt cx="0" cy="0"/>
        </a:xfrm>
      </p:grpSpPr>
      <p:sp>
        <p:nvSpPr>
          <p:cNvPr id="154" name="Google Shape;154;p29"/>
          <p:cNvSpPr txBox="1"/>
          <p:nvPr>
            <p:ph idx="4294967295" type="title"/>
          </p:nvPr>
        </p:nvSpPr>
        <p:spPr>
          <a:xfrm>
            <a:off x="411475" y="468725"/>
            <a:ext cx="82296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Structure Information</a:t>
            </a:r>
            <a:endParaRPr b="0">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
        <p:nvSpPr>
          <p:cNvPr id="155" name="Google Shape;155;p29"/>
          <p:cNvSpPr txBox="1"/>
          <p:nvPr>
            <p:ph idx="4294967295" type="body"/>
          </p:nvPr>
        </p:nvSpPr>
        <p:spPr>
          <a:xfrm>
            <a:off x="415925" y="1600200"/>
            <a:ext cx="8450100" cy="2704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200">
                <a:solidFill>
                  <a:schemeClr val="dk1"/>
                </a:solidFill>
                <a:latin typeface="Proxima Nova"/>
                <a:ea typeface="Proxima Nova"/>
                <a:cs typeface="Proxima Nova"/>
                <a:sym typeface="Proxima Nova"/>
              </a:rPr>
              <a:t>A type of representation information that maps the data object, or bitstream, to understandable data types and structures.</a:t>
            </a:r>
            <a:endParaRPr sz="2200">
              <a:solidFill>
                <a:schemeClr val="dk1"/>
              </a:solidFill>
              <a:latin typeface="Proxima Nova"/>
              <a:ea typeface="Proxima Nova"/>
              <a:cs typeface="Proxima Nova"/>
              <a:sym typeface="Proxima Nova"/>
            </a:endParaRPr>
          </a:p>
          <a:p>
            <a:pPr indent="0" lvl="0" marL="0" rtl="0" algn="l">
              <a:spcBef>
                <a:spcPts val="1200"/>
              </a:spcBef>
              <a:spcAft>
                <a:spcPts val="1200"/>
              </a:spcAft>
              <a:buNone/>
            </a:pPr>
            <a:r>
              <a:rPr lang="en" sz="2200">
                <a:solidFill>
                  <a:schemeClr val="dk1"/>
                </a:solidFill>
                <a:latin typeface="Proxima Nova"/>
                <a:ea typeface="Proxima Nova"/>
                <a:cs typeface="Proxima Nova"/>
                <a:sym typeface="Proxima Nova"/>
              </a:rPr>
              <a:t>Example: file format (i.e. FLAC, PDF, DOC, JPEG, etc.)</a:t>
            </a:r>
            <a:endParaRPr sz="2200">
              <a:solidFill>
                <a:schemeClr val="dk1"/>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159" name="Shape 159"/>
        <p:cNvGrpSpPr/>
        <p:nvPr/>
      </p:nvGrpSpPr>
      <p:grpSpPr>
        <a:xfrm>
          <a:off x="0" y="0"/>
          <a:ext cx="0" cy="0"/>
          <a:chOff x="0" y="0"/>
          <a:chExt cx="0" cy="0"/>
        </a:xfrm>
      </p:grpSpPr>
      <p:sp>
        <p:nvSpPr>
          <p:cNvPr id="160" name="Google Shape;160;p30"/>
          <p:cNvSpPr txBox="1"/>
          <p:nvPr>
            <p:ph idx="4294967295" type="title"/>
          </p:nvPr>
        </p:nvSpPr>
        <p:spPr>
          <a:xfrm>
            <a:off x="411475" y="468725"/>
            <a:ext cx="82296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Semantic Information</a:t>
            </a:r>
            <a:endParaRPr b="0">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
        <p:nvSpPr>
          <p:cNvPr id="161" name="Google Shape;161;p30"/>
          <p:cNvSpPr txBox="1"/>
          <p:nvPr>
            <p:ph idx="4294967295" type="body"/>
          </p:nvPr>
        </p:nvSpPr>
        <p:spPr>
          <a:xfrm>
            <a:off x="415925" y="1600200"/>
            <a:ext cx="8450100" cy="2704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200">
                <a:solidFill>
                  <a:schemeClr val="dk1"/>
                </a:solidFill>
                <a:latin typeface="Proxima Nova"/>
                <a:ea typeface="Proxima Nova"/>
                <a:cs typeface="Proxima Nova"/>
                <a:sym typeface="Proxima Nova"/>
              </a:rPr>
              <a:t>A type of representation information that clarifies the meaning or appropriate interpretation of the Content Data Object.</a:t>
            </a:r>
            <a:endParaRPr sz="2200">
              <a:solidFill>
                <a:schemeClr val="dk1"/>
              </a:solidFill>
              <a:latin typeface="Proxima Nova"/>
              <a:ea typeface="Proxima Nova"/>
              <a:cs typeface="Proxima Nova"/>
              <a:sym typeface="Proxima Nova"/>
            </a:endParaRPr>
          </a:p>
          <a:p>
            <a:pPr indent="0" lvl="0" marL="0" rtl="0" algn="l">
              <a:spcBef>
                <a:spcPts val="1200"/>
              </a:spcBef>
              <a:spcAft>
                <a:spcPts val="1200"/>
              </a:spcAft>
              <a:buNone/>
            </a:pPr>
            <a:r>
              <a:rPr lang="en" sz="2200">
                <a:solidFill>
                  <a:schemeClr val="dk1"/>
                </a:solidFill>
                <a:latin typeface="Proxima Nova"/>
                <a:ea typeface="Proxima Nova"/>
                <a:cs typeface="Proxima Nova"/>
                <a:sym typeface="Proxima Nova"/>
              </a:rPr>
              <a:t>Example: A glossary, a data dictionary, and a software application’s user documentation</a:t>
            </a:r>
            <a:endParaRPr sz="2200">
              <a:solidFill>
                <a:schemeClr val="dk1"/>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31"/>
          <p:cNvPicPr preferRelativeResize="0"/>
          <p:nvPr/>
        </p:nvPicPr>
        <p:blipFill>
          <a:blip r:embed="rId3">
            <a:alphaModFix/>
          </a:blip>
          <a:stretch>
            <a:fillRect/>
          </a:stretch>
        </p:blipFill>
        <p:spPr>
          <a:xfrm>
            <a:off x="0" y="0"/>
            <a:ext cx="3428177" cy="5143501"/>
          </a:xfrm>
          <a:prstGeom prst="rect">
            <a:avLst/>
          </a:prstGeom>
          <a:noFill/>
          <a:ln>
            <a:noFill/>
          </a:ln>
        </p:spPr>
      </p:pic>
      <p:sp>
        <p:nvSpPr>
          <p:cNvPr id="167" name="Google Shape;167;p31"/>
          <p:cNvSpPr txBox="1"/>
          <p:nvPr/>
        </p:nvSpPr>
        <p:spPr>
          <a:xfrm>
            <a:off x="3804975" y="421100"/>
            <a:ext cx="53691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Proxima Nova"/>
                <a:ea typeface="Proxima Nova"/>
                <a:cs typeface="Proxima Nova"/>
                <a:sym typeface="Proxima Nova"/>
              </a:rPr>
              <a:t>Case Study</a:t>
            </a:r>
            <a:endParaRPr b="1"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rPr b="1" lang="en" sz="2600">
                <a:solidFill>
                  <a:schemeClr val="dk2"/>
                </a:solidFill>
                <a:latin typeface="Proxima Nova"/>
                <a:ea typeface="Proxima Nova"/>
                <a:cs typeface="Proxima Nova"/>
                <a:sym typeface="Proxima Nova"/>
              </a:rPr>
              <a:t>Dennis Parichy Lighting Designs</a:t>
            </a:r>
            <a:endParaRPr b="1" sz="2600">
              <a:solidFill>
                <a:schemeClr val="dk2"/>
              </a:solidFill>
              <a:latin typeface="Proxima Nova"/>
              <a:ea typeface="Proxima Nova"/>
              <a:cs typeface="Proxima Nova"/>
              <a:sym typeface="Proxima Nova"/>
            </a:endParaRPr>
          </a:p>
        </p:txBody>
      </p:sp>
      <p:sp>
        <p:nvSpPr>
          <p:cNvPr id="168" name="Google Shape;168;p31"/>
          <p:cNvSpPr txBox="1"/>
          <p:nvPr/>
        </p:nvSpPr>
        <p:spPr>
          <a:xfrm>
            <a:off x="3804975" y="2849550"/>
            <a:ext cx="4408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Photo credit:</a:t>
            </a:r>
            <a:endParaRPr sz="1200">
              <a:solidFill>
                <a:schemeClr val="dk2"/>
              </a:solidFill>
            </a:endParaRPr>
          </a:p>
          <a:p>
            <a:pPr indent="0" lvl="0" marL="0" rtl="0" algn="l">
              <a:spcBef>
                <a:spcPts val="0"/>
              </a:spcBef>
              <a:spcAft>
                <a:spcPts val="0"/>
              </a:spcAft>
              <a:buNone/>
            </a:pPr>
            <a:r>
              <a:rPr lang="en" sz="1200">
                <a:solidFill>
                  <a:schemeClr val="dk2"/>
                </a:solidFill>
              </a:rPr>
              <a:t>Billy Rose Theatre Division, The New York Public Library. "Publicity photo of lighting designer Dennis Parichy (New York)" New York Public Library Digital Collections. </a:t>
            </a:r>
            <a:r>
              <a:rPr lang="en" sz="1200" u="sng">
                <a:solidFill>
                  <a:schemeClr val="hlink"/>
                </a:solidFill>
                <a:hlinkClick r:id="rId4"/>
              </a:rPr>
              <a:t>https://digitalcollections.nypl.org/items/858d2d20-1fb7-0136-cbed-478a43ad47de</a:t>
            </a:r>
            <a:endParaRPr sz="12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DB"/>
        </a:solidFill>
      </p:bgPr>
    </p:bg>
    <p:spTree>
      <p:nvGrpSpPr>
        <p:cNvPr id="58" name="Shape 58"/>
        <p:cNvGrpSpPr/>
        <p:nvPr/>
      </p:nvGrpSpPr>
      <p:grpSpPr>
        <a:xfrm>
          <a:off x="0" y="0"/>
          <a:ext cx="0" cy="0"/>
          <a:chOff x="0" y="0"/>
          <a:chExt cx="0" cy="0"/>
        </a:xfrm>
      </p:grpSpPr>
      <p:sp>
        <p:nvSpPr>
          <p:cNvPr id="59" name="Google Shape;59;p14"/>
          <p:cNvSpPr txBox="1"/>
          <p:nvPr>
            <p:ph idx="4294967295" type="body"/>
          </p:nvPr>
        </p:nvSpPr>
        <p:spPr>
          <a:xfrm>
            <a:off x="124325" y="1196650"/>
            <a:ext cx="9019800" cy="3946800"/>
          </a:xfrm>
          <a:prstGeom prst="rect">
            <a:avLst/>
          </a:prstGeom>
          <a:noFill/>
        </p:spPr>
        <p:txBody>
          <a:bodyPr anchorCtr="0" anchor="t" bIns="365750" lIns="365750" spcFirstLastPara="1" rIns="365750" wrap="square" tIns="365750">
            <a:normAutofit/>
          </a:bodyPr>
          <a:lstStyle/>
          <a:p>
            <a:pPr indent="-368300" lvl="0" marL="457200" rtl="0" algn="l">
              <a:spcBef>
                <a:spcPts val="0"/>
              </a:spcBef>
              <a:spcAft>
                <a:spcPts val="0"/>
              </a:spcAft>
              <a:buClr>
                <a:srgbClr val="FE7600"/>
              </a:buClr>
              <a:buSzPts val="2200"/>
              <a:buFont typeface="Proxima Nova"/>
              <a:buChar char="●"/>
            </a:pPr>
            <a:r>
              <a:rPr lang="en" sz="2300">
                <a:solidFill>
                  <a:srgbClr val="FE7600"/>
                </a:solidFill>
                <a:latin typeface="Proxima Nova"/>
                <a:ea typeface="Proxima Nova"/>
                <a:cs typeface="Proxima Nova"/>
                <a:sym typeface="Proxima Nova"/>
              </a:rPr>
              <a:t>Reminders/announcements (5)</a:t>
            </a:r>
            <a:endParaRPr sz="2300">
              <a:solidFill>
                <a:srgbClr val="FE7600"/>
              </a:solidFill>
              <a:latin typeface="Proxima Nova"/>
              <a:ea typeface="Proxima Nova"/>
              <a:cs typeface="Proxima Nova"/>
              <a:sym typeface="Proxima Nova"/>
            </a:endParaRPr>
          </a:p>
          <a:p>
            <a:pPr indent="-368300" lvl="0" marL="457200" rtl="0" algn="l">
              <a:spcBef>
                <a:spcPts val="0"/>
              </a:spcBef>
              <a:spcAft>
                <a:spcPts val="0"/>
              </a:spcAft>
              <a:buClr>
                <a:srgbClr val="FE7600"/>
              </a:buClr>
              <a:buSzPts val="2200"/>
              <a:buFont typeface="Proxima Nova"/>
              <a:buChar char="●"/>
            </a:pPr>
            <a:r>
              <a:rPr lang="en" sz="2300">
                <a:solidFill>
                  <a:srgbClr val="FE7600"/>
                </a:solidFill>
                <a:latin typeface="Proxima Nova"/>
                <a:ea typeface="Proxima Nova"/>
                <a:cs typeface="Proxima Nova"/>
                <a:sym typeface="Proxima Nova"/>
              </a:rPr>
              <a:t>Lecture: OAIS/Reference Model for OAIS and TRAC (60)</a:t>
            </a:r>
            <a:endParaRPr sz="2300">
              <a:solidFill>
                <a:srgbClr val="FE7600"/>
              </a:solidFill>
              <a:latin typeface="Proxima Nova"/>
              <a:ea typeface="Proxima Nova"/>
              <a:cs typeface="Proxima Nova"/>
              <a:sym typeface="Proxima Nova"/>
            </a:endParaRPr>
          </a:p>
          <a:p>
            <a:pPr indent="-368300" lvl="0" marL="457200" rtl="0" algn="l">
              <a:spcBef>
                <a:spcPts val="0"/>
              </a:spcBef>
              <a:spcAft>
                <a:spcPts val="0"/>
              </a:spcAft>
              <a:buClr>
                <a:srgbClr val="FE7600"/>
              </a:buClr>
              <a:buSzPts val="2200"/>
              <a:buFont typeface="Proxima Nova"/>
              <a:buChar char="●"/>
            </a:pPr>
            <a:r>
              <a:rPr lang="en" sz="2300">
                <a:solidFill>
                  <a:srgbClr val="FE7600"/>
                </a:solidFill>
                <a:latin typeface="Proxima Nova"/>
                <a:ea typeface="Proxima Nova"/>
                <a:cs typeface="Proxima Nova"/>
                <a:sym typeface="Proxima Nova"/>
              </a:rPr>
              <a:t>Break (10)</a:t>
            </a:r>
            <a:endParaRPr sz="2300">
              <a:solidFill>
                <a:srgbClr val="FE7600"/>
              </a:solidFill>
              <a:latin typeface="Proxima Nova"/>
              <a:ea typeface="Proxima Nova"/>
              <a:cs typeface="Proxima Nova"/>
              <a:sym typeface="Proxima Nova"/>
            </a:endParaRPr>
          </a:p>
          <a:p>
            <a:pPr indent="-368300" lvl="0" marL="457200" rtl="0" algn="l">
              <a:spcBef>
                <a:spcPts val="0"/>
              </a:spcBef>
              <a:spcAft>
                <a:spcPts val="0"/>
              </a:spcAft>
              <a:buClr>
                <a:srgbClr val="FE7600"/>
              </a:buClr>
              <a:buSzPts val="2200"/>
              <a:buFont typeface="Proxima Nova"/>
              <a:buChar char="●"/>
            </a:pPr>
            <a:r>
              <a:rPr lang="en" sz="2300">
                <a:solidFill>
                  <a:srgbClr val="FE7600"/>
                </a:solidFill>
                <a:latin typeface="Proxima Nova"/>
                <a:ea typeface="Proxima Nova"/>
                <a:cs typeface="Proxima Nova"/>
                <a:sym typeface="Proxima Nova"/>
              </a:rPr>
              <a:t>Breakout discussion (30)</a:t>
            </a:r>
            <a:endParaRPr sz="2300">
              <a:solidFill>
                <a:srgbClr val="FE7600"/>
              </a:solidFill>
              <a:latin typeface="Proxima Nova"/>
              <a:ea typeface="Proxima Nova"/>
              <a:cs typeface="Proxima Nova"/>
              <a:sym typeface="Proxima Nova"/>
            </a:endParaRPr>
          </a:p>
          <a:p>
            <a:pPr indent="-368300" lvl="0" marL="457200" rtl="0" algn="l">
              <a:spcBef>
                <a:spcPts val="0"/>
              </a:spcBef>
              <a:spcAft>
                <a:spcPts val="0"/>
              </a:spcAft>
              <a:buClr>
                <a:srgbClr val="FE7600"/>
              </a:buClr>
              <a:buSzPts val="2200"/>
              <a:buFont typeface="Proxima Nova"/>
              <a:buChar char="●"/>
            </a:pPr>
            <a:r>
              <a:rPr lang="en" sz="2300">
                <a:solidFill>
                  <a:srgbClr val="FE7600"/>
                </a:solidFill>
                <a:latin typeface="Proxima Nova"/>
                <a:ea typeface="Proxima Nova"/>
                <a:cs typeface="Proxima Nova"/>
                <a:sym typeface="Proxima Nova"/>
              </a:rPr>
              <a:t>Next class (5)</a:t>
            </a:r>
            <a:endParaRPr sz="2300">
              <a:solidFill>
                <a:srgbClr val="FE7600"/>
              </a:solidFill>
              <a:latin typeface="Proxima Nova"/>
              <a:ea typeface="Proxima Nova"/>
              <a:cs typeface="Proxima Nova"/>
              <a:sym typeface="Proxima Nova"/>
            </a:endParaRPr>
          </a:p>
        </p:txBody>
      </p:sp>
      <p:sp>
        <p:nvSpPr>
          <p:cNvPr id="60" name="Google Shape;60;p14"/>
          <p:cNvSpPr/>
          <p:nvPr/>
        </p:nvSpPr>
        <p:spPr>
          <a:xfrm>
            <a:off x="0" y="91450"/>
            <a:ext cx="4964700" cy="1105200"/>
          </a:xfrm>
          <a:prstGeom prst="round2DiagRect">
            <a:avLst>
              <a:gd fmla="val 16667" name="adj1"/>
              <a:gd fmla="val 0" name="adj2"/>
            </a:avLst>
          </a:prstGeom>
          <a:noFill/>
          <a:ln>
            <a:noFill/>
          </a:ln>
        </p:spPr>
        <p:txBody>
          <a:bodyPr anchorCtr="0" anchor="ctr" bIns="365750" lIns="365750" spcFirstLastPara="1" rIns="365750" wrap="square" tIns="365750">
            <a:noAutofit/>
          </a:bodyPr>
          <a:lstStyle/>
          <a:p>
            <a:pPr indent="0" lvl="0" marL="0" marR="0" rtl="0" algn="l">
              <a:lnSpc>
                <a:spcPct val="100000"/>
              </a:lnSpc>
              <a:spcBef>
                <a:spcPts val="0"/>
              </a:spcBef>
              <a:spcAft>
                <a:spcPts val="0"/>
              </a:spcAft>
              <a:buNone/>
            </a:pPr>
            <a:r>
              <a:rPr b="1" lang="en" sz="4600">
                <a:solidFill>
                  <a:srgbClr val="FE7600"/>
                </a:solidFill>
                <a:latin typeface="Proxima Nova"/>
                <a:ea typeface="Proxima Nova"/>
                <a:cs typeface="Proxima Nova"/>
                <a:sym typeface="Proxima Nova"/>
              </a:rPr>
              <a:t>Today</a:t>
            </a:r>
            <a:endParaRPr b="1" sz="4600">
              <a:solidFill>
                <a:srgbClr val="FE7600"/>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72" name="Shape 172"/>
        <p:cNvGrpSpPr/>
        <p:nvPr/>
      </p:nvGrpSpPr>
      <p:grpSpPr>
        <a:xfrm>
          <a:off x="0" y="0"/>
          <a:ext cx="0" cy="0"/>
          <a:chOff x="0" y="0"/>
          <a:chExt cx="0" cy="0"/>
        </a:xfrm>
      </p:grpSpPr>
      <p:pic>
        <p:nvPicPr>
          <p:cNvPr id="173" name="Google Shape;173;p32"/>
          <p:cNvPicPr preferRelativeResize="0"/>
          <p:nvPr/>
        </p:nvPicPr>
        <p:blipFill>
          <a:blip r:embed="rId3">
            <a:alphaModFix/>
          </a:blip>
          <a:stretch>
            <a:fillRect/>
          </a:stretch>
        </p:blipFill>
        <p:spPr>
          <a:xfrm>
            <a:off x="25" y="0"/>
            <a:ext cx="9144000" cy="514350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33"/>
          <p:cNvPicPr preferRelativeResize="0"/>
          <p:nvPr/>
        </p:nvPicPr>
        <p:blipFill>
          <a:blip r:embed="rId3">
            <a:alphaModFix/>
          </a:blip>
          <a:stretch>
            <a:fillRect/>
          </a:stretch>
        </p:blipFill>
        <p:spPr>
          <a:xfrm>
            <a:off x="0" y="-443625"/>
            <a:ext cx="9143998" cy="6857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82" name="Shape 182"/>
        <p:cNvGrpSpPr/>
        <p:nvPr/>
      </p:nvGrpSpPr>
      <p:grpSpPr>
        <a:xfrm>
          <a:off x="0" y="0"/>
          <a:ext cx="0" cy="0"/>
          <a:chOff x="0" y="0"/>
          <a:chExt cx="0" cy="0"/>
        </a:xfrm>
      </p:grpSpPr>
      <p:sp>
        <p:nvSpPr>
          <p:cNvPr id="183" name="Google Shape;183;p34"/>
          <p:cNvSpPr txBox="1"/>
          <p:nvPr>
            <p:ph idx="4294967295" type="body"/>
          </p:nvPr>
        </p:nvSpPr>
        <p:spPr>
          <a:xfrm>
            <a:off x="341550" y="226500"/>
            <a:ext cx="8460900" cy="4690500"/>
          </a:xfrm>
          <a:prstGeom prst="rect">
            <a:avLst/>
          </a:prstGeom>
          <a:solidFill>
            <a:srgbClr val="EAD1DC"/>
          </a:solidFill>
        </p:spPr>
        <p:txBody>
          <a:bodyPr anchorCtr="0" anchor="t" bIns="365750" lIns="365750" spcFirstLastPara="1" rIns="365750" wrap="square" tIns="365750">
            <a:normAutofit/>
          </a:bodyPr>
          <a:lstStyle/>
          <a:p>
            <a:pPr indent="0" lvl="0" marL="0" rtl="0" algn="l">
              <a:spcBef>
                <a:spcPts val="0"/>
              </a:spcBef>
              <a:spcAft>
                <a:spcPts val="0"/>
              </a:spcAft>
              <a:buNone/>
            </a:pPr>
            <a:r>
              <a:rPr b="1" lang="en" sz="3300">
                <a:solidFill>
                  <a:srgbClr val="C27BA0"/>
                </a:solidFill>
                <a:latin typeface="Proxima Nova"/>
                <a:ea typeface="Proxima Nova"/>
                <a:cs typeface="Proxima Nova"/>
                <a:sym typeface="Proxima Nova"/>
              </a:rPr>
              <a:t>Question</a:t>
            </a:r>
            <a:endParaRPr b="1" sz="3300">
              <a:solidFill>
                <a:srgbClr val="C27BA0"/>
              </a:solidFill>
              <a:latin typeface="Proxima Nova"/>
              <a:ea typeface="Proxima Nova"/>
              <a:cs typeface="Proxima Nova"/>
              <a:sym typeface="Proxima Nova"/>
            </a:endParaRPr>
          </a:p>
          <a:p>
            <a:pPr indent="0" lvl="0" marL="0" rtl="0" algn="l">
              <a:spcBef>
                <a:spcPts val="1200"/>
              </a:spcBef>
              <a:spcAft>
                <a:spcPts val="0"/>
              </a:spcAft>
              <a:buNone/>
            </a:pPr>
            <a:r>
              <a:rPr lang="en" sz="3300">
                <a:solidFill>
                  <a:srgbClr val="741B47"/>
                </a:solidFill>
                <a:latin typeface="Proxima Nova"/>
                <a:ea typeface="Proxima Nova"/>
                <a:cs typeface="Proxima Nova"/>
                <a:sym typeface="Proxima Nova"/>
              </a:rPr>
              <a:t>Using the Parichy LightWorks example, what might constitute this collection’s Content Information?</a:t>
            </a:r>
            <a:endParaRPr sz="3300">
              <a:solidFill>
                <a:srgbClr val="741B47"/>
              </a:solidFill>
              <a:latin typeface="Proxima Nova"/>
              <a:ea typeface="Proxima Nova"/>
              <a:cs typeface="Proxima Nova"/>
              <a:sym typeface="Proxima Nova"/>
            </a:endParaRPr>
          </a:p>
          <a:p>
            <a:pPr indent="0" lvl="0" marL="0" rtl="0" algn="l">
              <a:spcBef>
                <a:spcPts val="1200"/>
              </a:spcBef>
              <a:spcAft>
                <a:spcPts val="1200"/>
              </a:spcAft>
              <a:buNone/>
            </a:pPr>
            <a:r>
              <a:t/>
            </a:r>
            <a:endParaRPr sz="3300">
              <a:solidFill>
                <a:srgbClr val="741B47"/>
              </a:solidFill>
              <a:latin typeface="Proxima Nova"/>
              <a:ea typeface="Proxima Nova"/>
              <a:cs typeface="Proxima Nova"/>
              <a:sym typeface="Proxima Nova"/>
            </a:endParaRPr>
          </a:p>
        </p:txBody>
      </p:sp>
      <p:sp>
        <p:nvSpPr>
          <p:cNvPr id="184" name="Google Shape;184;p34"/>
          <p:cNvSpPr/>
          <p:nvPr/>
        </p:nvSpPr>
        <p:spPr>
          <a:xfrm>
            <a:off x="2708225" y="3497980"/>
            <a:ext cx="513300" cy="513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595959"/>
              </a:solidFill>
            </a:endParaRPr>
          </a:p>
        </p:txBody>
      </p:sp>
      <p:sp>
        <p:nvSpPr>
          <p:cNvPr id="185" name="Google Shape;185;p34"/>
          <p:cNvSpPr/>
          <p:nvPr/>
        </p:nvSpPr>
        <p:spPr>
          <a:xfrm>
            <a:off x="5492963" y="3498580"/>
            <a:ext cx="512100" cy="512100"/>
          </a:xfrm>
          <a:prstGeom prst="mathEqual">
            <a:avLst>
              <a:gd fmla="val 23520" name="adj1"/>
              <a:gd fmla="val 11760"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800">
              <a:solidFill>
                <a:srgbClr val="595959"/>
              </a:solidFill>
            </a:endParaRPr>
          </a:p>
        </p:txBody>
      </p:sp>
      <p:sp>
        <p:nvSpPr>
          <p:cNvPr id="186" name="Google Shape;186;p34"/>
          <p:cNvSpPr/>
          <p:nvPr/>
        </p:nvSpPr>
        <p:spPr>
          <a:xfrm>
            <a:off x="6316563" y="3139630"/>
            <a:ext cx="2199300" cy="1230000"/>
          </a:xfrm>
          <a:prstGeom prst="cube">
            <a:avLst>
              <a:gd fmla="val 25000" name="adj"/>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Content Information</a:t>
            </a:r>
            <a:endParaRPr sz="1800">
              <a:solidFill>
                <a:srgbClr val="FFFFFF"/>
              </a:solidFill>
            </a:endParaRPr>
          </a:p>
        </p:txBody>
      </p:sp>
      <p:sp>
        <p:nvSpPr>
          <p:cNvPr id="187" name="Google Shape;187;p34"/>
          <p:cNvSpPr/>
          <p:nvPr/>
        </p:nvSpPr>
        <p:spPr>
          <a:xfrm>
            <a:off x="628150" y="3139626"/>
            <a:ext cx="1769700" cy="1600800"/>
          </a:xfrm>
          <a:prstGeom prst="foldedCorner">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595959"/>
                </a:solidFill>
              </a:rPr>
              <a:t>Data object</a:t>
            </a:r>
            <a:endParaRPr b="1" sz="1800">
              <a:solidFill>
                <a:srgbClr val="595959"/>
              </a:solidFill>
            </a:endParaRPr>
          </a:p>
          <a:p>
            <a:pPr indent="0" lvl="0" marL="0" rtl="0" algn="ctr">
              <a:spcBef>
                <a:spcPts val="0"/>
              </a:spcBef>
              <a:spcAft>
                <a:spcPts val="0"/>
              </a:spcAft>
              <a:buClr>
                <a:schemeClr val="dk1"/>
              </a:buClr>
              <a:buSzPts val="1100"/>
              <a:buFont typeface="Arial"/>
              <a:buNone/>
            </a:pPr>
            <a:r>
              <a:rPr lang="en" sz="1800">
                <a:solidFill>
                  <a:srgbClr val="595959"/>
                </a:solidFill>
              </a:rPr>
              <a:t>01001000</a:t>
            </a:r>
            <a:endParaRPr sz="1800">
              <a:solidFill>
                <a:srgbClr val="595959"/>
              </a:solidFill>
            </a:endParaRPr>
          </a:p>
        </p:txBody>
      </p:sp>
      <p:sp>
        <p:nvSpPr>
          <p:cNvPr id="188" name="Google Shape;188;p34"/>
          <p:cNvSpPr/>
          <p:nvPr/>
        </p:nvSpPr>
        <p:spPr>
          <a:xfrm>
            <a:off x="3372950" y="3139626"/>
            <a:ext cx="1959900" cy="1600800"/>
          </a:xfrm>
          <a:prstGeom prst="foldedCorner">
            <a:avLst>
              <a:gd fmla="val 16667" name="adj"/>
            </a:avLst>
          </a:prstGeom>
          <a:solidFill>
            <a:srgbClr val="FFFFFF"/>
          </a:solidFill>
          <a:ln>
            <a:noFill/>
          </a:ln>
        </p:spPr>
        <p:txBody>
          <a:bodyPr anchorCtr="0" anchor="ctr" bIns="91425" lIns="91425" spcFirstLastPara="1" rIns="91425" wrap="square" tIns="365750">
            <a:noAutofit/>
          </a:bodyPr>
          <a:lstStyle/>
          <a:p>
            <a:pPr indent="0" lvl="0" marL="0" rtl="0" algn="ctr">
              <a:spcBef>
                <a:spcPts val="0"/>
              </a:spcBef>
              <a:spcAft>
                <a:spcPts val="0"/>
              </a:spcAft>
              <a:buClr>
                <a:schemeClr val="dk1"/>
              </a:buClr>
              <a:buSzPts val="1100"/>
              <a:buFont typeface="Arial"/>
              <a:buNone/>
            </a:pPr>
            <a:r>
              <a:rPr b="1" lang="en" sz="1800">
                <a:solidFill>
                  <a:srgbClr val="595959"/>
                </a:solidFill>
              </a:rPr>
              <a:t>Representation Information</a:t>
            </a:r>
            <a:endParaRPr b="1" sz="1800">
              <a:solidFill>
                <a:srgbClr val="595959"/>
              </a:solidFill>
            </a:endParaRPr>
          </a:p>
          <a:p>
            <a:pPr indent="0" lvl="0" marL="0" rtl="0" algn="ctr">
              <a:spcBef>
                <a:spcPts val="0"/>
              </a:spcBef>
              <a:spcAft>
                <a:spcPts val="0"/>
              </a:spcAft>
              <a:buClr>
                <a:schemeClr val="dk1"/>
              </a:buClr>
              <a:buSzPts val="1100"/>
              <a:buFont typeface="Arial"/>
              <a:buNone/>
            </a:pPr>
            <a:r>
              <a:rPr lang="en" sz="1800">
                <a:solidFill>
                  <a:srgbClr val="595959"/>
                </a:solidFill>
              </a:rPr>
              <a:t>01001000</a:t>
            </a:r>
            <a:endParaRPr sz="1800">
              <a:solidFill>
                <a:srgbClr val="595959"/>
              </a:solidFill>
            </a:endParaRPr>
          </a:p>
          <a:p>
            <a:pPr indent="0" lvl="0" marL="0" rtl="0" algn="ctr">
              <a:spcBef>
                <a:spcPts val="0"/>
              </a:spcBef>
              <a:spcAft>
                <a:spcPts val="0"/>
              </a:spcAft>
              <a:buClr>
                <a:schemeClr val="dk1"/>
              </a:buClr>
              <a:buSzPts val="1100"/>
              <a:buFont typeface="Arial"/>
              <a:buNone/>
            </a:pPr>
            <a:r>
              <a:rPr lang="en" sz="1800">
                <a:solidFill>
                  <a:srgbClr val="595959"/>
                </a:solidFill>
              </a:rPr>
              <a:t>= 72</a:t>
            </a:r>
            <a:r>
              <a:rPr lang="en" sz="1800">
                <a:solidFill>
                  <a:srgbClr val="595959"/>
                </a:solidFill>
              </a:rPr>
              <a:t> </a:t>
            </a:r>
            <a:endParaRPr sz="1800">
              <a:solidFill>
                <a:srgbClr val="595959"/>
              </a:solidFill>
            </a:endParaRPr>
          </a:p>
          <a:p>
            <a:pPr indent="0" lvl="0" marL="0" rtl="0" algn="ctr">
              <a:spcBef>
                <a:spcPts val="0"/>
              </a:spcBef>
              <a:spcAft>
                <a:spcPts val="0"/>
              </a:spcAft>
              <a:buClr>
                <a:schemeClr val="dk1"/>
              </a:buClr>
              <a:buSzPts val="1100"/>
              <a:buFont typeface="Arial"/>
              <a:buNone/>
            </a:pPr>
            <a:r>
              <a:rPr lang="en" sz="1800">
                <a:solidFill>
                  <a:srgbClr val="595959"/>
                </a:solidFill>
              </a:rPr>
              <a:t>= H</a:t>
            </a:r>
            <a:endParaRPr sz="1800">
              <a:solidFill>
                <a:srgbClr val="59595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192" name="Shape 192"/>
        <p:cNvGrpSpPr/>
        <p:nvPr/>
      </p:nvGrpSpPr>
      <p:grpSpPr>
        <a:xfrm>
          <a:off x="0" y="0"/>
          <a:ext cx="0" cy="0"/>
          <a:chOff x="0" y="0"/>
          <a:chExt cx="0" cy="0"/>
        </a:xfrm>
      </p:grpSpPr>
      <p:sp>
        <p:nvSpPr>
          <p:cNvPr id="193" name="Google Shape;193;p35"/>
          <p:cNvSpPr txBox="1"/>
          <p:nvPr>
            <p:ph idx="4294967295" type="body"/>
          </p:nvPr>
        </p:nvSpPr>
        <p:spPr>
          <a:xfrm>
            <a:off x="415925" y="1600200"/>
            <a:ext cx="8450100" cy="3168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200">
                <a:solidFill>
                  <a:schemeClr val="dk1"/>
                </a:solidFill>
                <a:latin typeface="Proxima Nova"/>
                <a:ea typeface="Proxima Nova"/>
                <a:cs typeface="Proxima Nova"/>
                <a:sym typeface="Proxima Nova"/>
              </a:rPr>
              <a:t>In the context of an OAIS, </a:t>
            </a:r>
            <a:r>
              <a:rPr b="1" lang="en" sz="2200">
                <a:solidFill>
                  <a:schemeClr val="dk1"/>
                </a:solidFill>
                <a:latin typeface="Proxima Nova"/>
                <a:ea typeface="Proxima Nova"/>
                <a:cs typeface="Proxima Nova"/>
                <a:sym typeface="Proxima Nova"/>
              </a:rPr>
              <a:t>consumers</a:t>
            </a:r>
            <a:r>
              <a:rPr lang="en" sz="2200">
                <a:solidFill>
                  <a:schemeClr val="dk1"/>
                </a:solidFill>
                <a:latin typeface="Proxima Nova"/>
                <a:ea typeface="Proxima Nova"/>
                <a:cs typeface="Proxima Nova"/>
                <a:sym typeface="Proxima Nova"/>
              </a:rPr>
              <a:t> can be simply described as the users of the OAIS.</a:t>
            </a:r>
            <a:endParaRPr sz="2200">
              <a:solidFill>
                <a:schemeClr val="dk1"/>
              </a:solidFill>
              <a:latin typeface="Proxima Nova"/>
              <a:ea typeface="Proxima Nova"/>
              <a:cs typeface="Proxima Nova"/>
              <a:sym typeface="Proxima Nova"/>
            </a:endParaRPr>
          </a:p>
          <a:p>
            <a:pPr indent="0" lvl="0" marL="0" rtl="0" algn="l">
              <a:spcBef>
                <a:spcPts val="1200"/>
              </a:spcBef>
              <a:spcAft>
                <a:spcPts val="1200"/>
              </a:spcAft>
              <a:buNone/>
            </a:pPr>
            <a:r>
              <a:t/>
            </a:r>
            <a:endParaRPr sz="2200">
              <a:solidFill>
                <a:schemeClr val="dk1"/>
              </a:solidFill>
              <a:latin typeface="Proxima Nova"/>
              <a:ea typeface="Proxima Nova"/>
              <a:cs typeface="Proxima Nova"/>
              <a:sym typeface="Proxima Nova"/>
            </a:endParaRPr>
          </a:p>
        </p:txBody>
      </p:sp>
      <p:sp>
        <p:nvSpPr>
          <p:cNvPr id="194" name="Google Shape;194;p35"/>
          <p:cNvSpPr txBox="1"/>
          <p:nvPr>
            <p:ph idx="4294967295" type="title"/>
          </p:nvPr>
        </p:nvSpPr>
        <p:spPr>
          <a:xfrm>
            <a:off x="411475" y="468725"/>
            <a:ext cx="82296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Consumers</a:t>
            </a:r>
            <a:endParaRPr>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198" name="Shape 198"/>
        <p:cNvGrpSpPr/>
        <p:nvPr/>
      </p:nvGrpSpPr>
      <p:grpSpPr>
        <a:xfrm>
          <a:off x="0" y="0"/>
          <a:ext cx="0" cy="0"/>
          <a:chOff x="0" y="0"/>
          <a:chExt cx="0" cy="0"/>
        </a:xfrm>
      </p:grpSpPr>
      <p:sp>
        <p:nvSpPr>
          <p:cNvPr id="199" name="Google Shape;199;p36"/>
          <p:cNvSpPr txBox="1"/>
          <p:nvPr>
            <p:ph idx="4294967295" type="body"/>
          </p:nvPr>
        </p:nvSpPr>
        <p:spPr>
          <a:xfrm>
            <a:off x="415925" y="1600200"/>
            <a:ext cx="8450100" cy="3168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200">
                <a:solidFill>
                  <a:schemeClr val="dk1"/>
                </a:solidFill>
                <a:latin typeface="Proxima Nova"/>
                <a:ea typeface="Proxima Nova"/>
                <a:cs typeface="Proxima Nova"/>
                <a:sym typeface="Proxima Nova"/>
              </a:rPr>
              <a:t>A </a:t>
            </a:r>
            <a:r>
              <a:rPr b="1" lang="en" sz="2200">
                <a:solidFill>
                  <a:schemeClr val="dk1"/>
                </a:solidFill>
                <a:latin typeface="Proxima Nova"/>
                <a:ea typeface="Proxima Nova"/>
                <a:cs typeface="Proxima Nova"/>
                <a:sym typeface="Proxima Nova"/>
              </a:rPr>
              <a:t>designated community</a:t>
            </a:r>
            <a:r>
              <a:rPr lang="en" sz="2200">
                <a:solidFill>
                  <a:schemeClr val="dk1"/>
                </a:solidFill>
                <a:latin typeface="Proxima Nova"/>
                <a:ea typeface="Proxima Nova"/>
                <a:cs typeface="Proxima Nova"/>
                <a:sym typeface="Proxima Nova"/>
              </a:rPr>
              <a:t> is a special type of consumer that describes the primary users or people accessing the information preserved within the OAIS.</a:t>
            </a:r>
            <a:endParaRPr sz="2200">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sz="2200">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sz="2200">
              <a:solidFill>
                <a:schemeClr val="dk1"/>
              </a:solidFill>
              <a:latin typeface="Proxima Nova"/>
              <a:ea typeface="Proxima Nova"/>
              <a:cs typeface="Proxima Nova"/>
              <a:sym typeface="Proxima Nova"/>
            </a:endParaRPr>
          </a:p>
          <a:p>
            <a:pPr indent="0" lvl="0" marL="0" rtl="0" algn="l">
              <a:spcBef>
                <a:spcPts val="1200"/>
              </a:spcBef>
              <a:spcAft>
                <a:spcPts val="1200"/>
              </a:spcAft>
              <a:buNone/>
            </a:pPr>
            <a:r>
              <a:t/>
            </a:r>
            <a:endParaRPr sz="2200">
              <a:solidFill>
                <a:schemeClr val="dk1"/>
              </a:solidFill>
              <a:latin typeface="Proxima Nova"/>
              <a:ea typeface="Proxima Nova"/>
              <a:cs typeface="Proxima Nova"/>
              <a:sym typeface="Proxima Nova"/>
            </a:endParaRPr>
          </a:p>
        </p:txBody>
      </p:sp>
      <p:sp>
        <p:nvSpPr>
          <p:cNvPr id="200" name="Google Shape;200;p36"/>
          <p:cNvSpPr txBox="1"/>
          <p:nvPr>
            <p:ph idx="4294967295" type="title"/>
          </p:nvPr>
        </p:nvSpPr>
        <p:spPr>
          <a:xfrm>
            <a:off x="411475" y="468725"/>
            <a:ext cx="82296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Designated Community</a:t>
            </a:r>
            <a:endParaRPr>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204" name="Shape 204"/>
        <p:cNvGrpSpPr/>
        <p:nvPr/>
      </p:nvGrpSpPr>
      <p:grpSpPr>
        <a:xfrm>
          <a:off x="0" y="0"/>
          <a:ext cx="0" cy="0"/>
          <a:chOff x="0" y="0"/>
          <a:chExt cx="0" cy="0"/>
        </a:xfrm>
      </p:grpSpPr>
      <p:sp>
        <p:nvSpPr>
          <p:cNvPr id="205" name="Google Shape;205;p37"/>
          <p:cNvSpPr txBox="1"/>
          <p:nvPr>
            <p:ph idx="4294967295" type="body"/>
          </p:nvPr>
        </p:nvSpPr>
        <p:spPr>
          <a:xfrm>
            <a:off x="415925" y="1600200"/>
            <a:ext cx="8450100" cy="3168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200">
                <a:solidFill>
                  <a:schemeClr val="dk1"/>
                </a:solidFill>
                <a:latin typeface="Proxima Nova"/>
                <a:ea typeface="Proxima Nova"/>
                <a:cs typeface="Proxima Nova"/>
                <a:sym typeface="Proxima Nova"/>
              </a:rPr>
              <a:t>A </a:t>
            </a:r>
            <a:r>
              <a:rPr b="1" lang="en" sz="2200">
                <a:solidFill>
                  <a:schemeClr val="dk1"/>
                </a:solidFill>
                <a:latin typeface="Proxima Nova"/>
                <a:ea typeface="Proxima Nova"/>
                <a:cs typeface="Proxima Nova"/>
                <a:sym typeface="Proxima Nova"/>
              </a:rPr>
              <a:t>knowledge base</a:t>
            </a:r>
            <a:r>
              <a:rPr lang="en" sz="2200">
                <a:solidFill>
                  <a:schemeClr val="dk1"/>
                </a:solidFill>
                <a:latin typeface="Proxima Nova"/>
                <a:ea typeface="Proxima Nova"/>
                <a:cs typeface="Proxima Nova"/>
                <a:sym typeface="Proxima Nova"/>
              </a:rPr>
              <a:t> is a set of information, incorporated by a person or system, that allows that person or system to understand the information preserved in the OAIS.</a:t>
            </a:r>
            <a:endParaRPr sz="2200">
              <a:solidFill>
                <a:schemeClr val="dk1"/>
              </a:solidFill>
              <a:latin typeface="Proxima Nova"/>
              <a:ea typeface="Proxima Nova"/>
              <a:cs typeface="Proxima Nova"/>
              <a:sym typeface="Proxima Nova"/>
            </a:endParaRPr>
          </a:p>
          <a:p>
            <a:pPr indent="0" lvl="0" marL="0" rtl="0" algn="l">
              <a:spcBef>
                <a:spcPts val="1200"/>
              </a:spcBef>
              <a:spcAft>
                <a:spcPts val="1200"/>
              </a:spcAft>
              <a:buNone/>
            </a:pPr>
            <a:r>
              <a:rPr lang="en" sz="2200">
                <a:solidFill>
                  <a:schemeClr val="dk1"/>
                </a:solidFill>
                <a:latin typeface="Proxima Nova"/>
                <a:ea typeface="Proxima Nova"/>
                <a:cs typeface="Proxima Nova"/>
                <a:sym typeface="Proxima Nova"/>
              </a:rPr>
              <a:t>The OAIS must understand the knowledge base of its designated community to understand the minimum representation information that must be maintained.</a:t>
            </a:r>
            <a:endParaRPr sz="2200">
              <a:solidFill>
                <a:schemeClr val="dk1"/>
              </a:solidFill>
              <a:latin typeface="Proxima Nova"/>
              <a:ea typeface="Proxima Nova"/>
              <a:cs typeface="Proxima Nova"/>
              <a:sym typeface="Proxima Nova"/>
            </a:endParaRPr>
          </a:p>
        </p:txBody>
      </p:sp>
      <p:sp>
        <p:nvSpPr>
          <p:cNvPr id="206" name="Google Shape;206;p37"/>
          <p:cNvSpPr txBox="1"/>
          <p:nvPr>
            <p:ph idx="4294967295" type="title"/>
          </p:nvPr>
        </p:nvSpPr>
        <p:spPr>
          <a:xfrm>
            <a:off x="411475" y="468725"/>
            <a:ext cx="82296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a:t>
            </a:r>
            <a:r>
              <a:rPr lang="en">
                <a:latin typeface="Proxima Nova"/>
                <a:ea typeface="Proxima Nova"/>
                <a:cs typeface="Proxima Nova"/>
                <a:sym typeface="Proxima Nova"/>
              </a:rPr>
              <a:t>Knowledge base</a:t>
            </a:r>
            <a:endParaRPr>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2E"/>
        </a:solidFill>
      </p:bgPr>
    </p:bg>
    <p:spTree>
      <p:nvGrpSpPr>
        <p:cNvPr id="210" name="Shape 210"/>
        <p:cNvGrpSpPr/>
        <p:nvPr/>
      </p:nvGrpSpPr>
      <p:grpSpPr>
        <a:xfrm>
          <a:off x="0" y="0"/>
          <a:ext cx="0" cy="0"/>
          <a:chOff x="0" y="0"/>
          <a:chExt cx="0" cy="0"/>
        </a:xfrm>
      </p:grpSpPr>
      <p:sp>
        <p:nvSpPr>
          <p:cNvPr id="211" name="Google Shape;211;p38"/>
          <p:cNvSpPr txBox="1"/>
          <p:nvPr/>
        </p:nvSpPr>
        <p:spPr>
          <a:xfrm>
            <a:off x="3837225" y="750725"/>
            <a:ext cx="4880700" cy="2202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en" sz="2400">
                <a:solidFill>
                  <a:srgbClr val="CE8FFB"/>
                </a:solidFill>
                <a:latin typeface="Proxima Nova"/>
                <a:ea typeface="Proxima Nova"/>
                <a:cs typeface="Proxima Nova"/>
                <a:sym typeface="Proxima Nova"/>
              </a:rPr>
              <a:t>Mini Activity</a:t>
            </a:r>
            <a:endParaRPr b="1" sz="2400">
              <a:solidFill>
                <a:srgbClr val="CE8FFB"/>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en" sz="2100">
                <a:solidFill>
                  <a:srgbClr val="CE8FFB"/>
                </a:solidFill>
                <a:latin typeface="Proxima Nova"/>
                <a:ea typeface="Proxima Nova"/>
                <a:cs typeface="Proxima Nova"/>
                <a:sym typeface="Proxima Nova"/>
              </a:rPr>
              <a:t>Page from Forme of Cury, a cookbook from the Late Middle Ages. Part of the Rylands Medieval Collection. It was written in Middle English. </a:t>
            </a:r>
            <a:r>
              <a:rPr b="1" lang="en" sz="2100">
                <a:solidFill>
                  <a:srgbClr val="CE8FFB"/>
                </a:solidFill>
                <a:latin typeface="Proxima Nova"/>
                <a:ea typeface="Proxima Nova"/>
                <a:cs typeface="Proxima Nova"/>
                <a:sym typeface="Proxima Nova"/>
              </a:rPr>
              <a:t>Determine:</a:t>
            </a:r>
            <a:endParaRPr b="1" sz="2100">
              <a:solidFill>
                <a:srgbClr val="CE8FFB"/>
              </a:solidFill>
              <a:latin typeface="Proxima Nova"/>
              <a:ea typeface="Proxima Nova"/>
              <a:cs typeface="Proxima Nova"/>
              <a:sym typeface="Proxima Nova"/>
            </a:endParaRPr>
          </a:p>
        </p:txBody>
      </p:sp>
      <p:sp>
        <p:nvSpPr>
          <p:cNvPr id="212" name="Google Shape;212;p38"/>
          <p:cNvSpPr/>
          <p:nvPr/>
        </p:nvSpPr>
        <p:spPr>
          <a:xfrm>
            <a:off x="6085888" y="3059750"/>
            <a:ext cx="1290000" cy="443700"/>
          </a:xfrm>
          <a:prstGeom prst="roundRect">
            <a:avLst>
              <a:gd fmla="val 16667" name="adj"/>
            </a:avLst>
          </a:prstGeom>
          <a:solidFill>
            <a:srgbClr val="00FFFF"/>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a:latin typeface="Proxima Nova"/>
                <a:ea typeface="Proxima Nova"/>
                <a:cs typeface="Proxima Nova"/>
                <a:sym typeface="Proxima Nova"/>
              </a:rPr>
              <a:t>data object</a:t>
            </a:r>
            <a:endParaRPr b="1">
              <a:latin typeface="Proxima Nova"/>
              <a:ea typeface="Proxima Nova"/>
              <a:cs typeface="Proxima Nova"/>
              <a:sym typeface="Proxima Nova"/>
            </a:endParaRPr>
          </a:p>
          <a:p>
            <a:pPr indent="0" lvl="0" marL="0" marR="0" rtl="0" algn="ctr">
              <a:lnSpc>
                <a:spcPct val="115000"/>
              </a:lnSpc>
              <a:spcBef>
                <a:spcPts val="1200"/>
              </a:spcBef>
              <a:spcAft>
                <a:spcPts val="1200"/>
              </a:spcAft>
              <a:buNone/>
            </a:pPr>
            <a:r>
              <a:t/>
            </a:r>
            <a:endParaRPr b="1">
              <a:latin typeface="Proxima Nova"/>
              <a:ea typeface="Proxima Nova"/>
              <a:cs typeface="Proxima Nova"/>
              <a:sym typeface="Proxima Nova"/>
            </a:endParaRPr>
          </a:p>
        </p:txBody>
      </p:sp>
      <p:sp>
        <p:nvSpPr>
          <p:cNvPr id="213" name="Google Shape;213;p38"/>
          <p:cNvSpPr/>
          <p:nvPr/>
        </p:nvSpPr>
        <p:spPr>
          <a:xfrm>
            <a:off x="6711163" y="3610463"/>
            <a:ext cx="1647000" cy="443700"/>
          </a:xfrm>
          <a:prstGeom prst="roundRect">
            <a:avLst>
              <a:gd fmla="val 16667" name="adj"/>
            </a:avLst>
          </a:prstGeom>
          <a:solidFill>
            <a:srgbClr val="FF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b="1" lang="en">
                <a:solidFill>
                  <a:schemeClr val="dk1"/>
                </a:solidFill>
                <a:latin typeface="Proxima Nova"/>
                <a:ea typeface="Proxima Nova"/>
                <a:cs typeface="Proxima Nova"/>
                <a:sym typeface="Proxima Nova"/>
              </a:rPr>
              <a:t>knowledge base</a:t>
            </a:r>
            <a:endParaRPr b="1">
              <a:latin typeface="Proxima Nova"/>
              <a:ea typeface="Proxima Nova"/>
              <a:cs typeface="Proxima Nova"/>
              <a:sym typeface="Proxima Nova"/>
            </a:endParaRPr>
          </a:p>
        </p:txBody>
      </p:sp>
      <p:sp>
        <p:nvSpPr>
          <p:cNvPr id="214" name="Google Shape;214;p38"/>
          <p:cNvSpPr/>
          <p:nvPr/>
        </p:nvSpPr>
        <p:spPr>
          <a:xfrm>
            <a:off x="3987463" y="4184588"/>
            <a:ext cx="2218500" cy="443700"/>
          </a:xfrm>
          <a:prstGeom prst="roundRect">
            <a:avLst>
              <a:gd fmla="val 16667" name="adj"/>
            </a:avLst>
          </a:prstGeom>
          <a:solidFill>
            <a:srgbClr val="F4CCCC"/>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a:solidFill>
                  <a:schemeClr val="dk1"/>
                </a:solidFill>
                <a:latin typeface="Proxima Nova"/>
                <a:ea typeface="Proxima Nova"/>
                <a:cs typeface="Proxima Nova"/>
                <a:sym typeface="Proxima Nova"/>
              </a:rPr>
              <a:t>designated community</a:t>
            </a:r>
            <a:endParaRPr b="1">
              <a:latin typeface="Proxima Nova"/>
              <a:ea typeface="Proxima Nova"/>
              <a:cs typeface="Proxima Nova"/>
              <a:sym typeface="Proxima Nova"/>
            </a:endParaRPr>
          </a:p>
        </p:txBody>
      </p:sp>
      <p:sp>
        <p:nvSpPr>
          <p:cNvPr id="215" name="Google Shape;215;p38"/>
          <p:cNvSpPr/>
          <p:nvPr/>
        </p:nvSpPr>
        <p:spPr>
          <a:xfrm>
            <a:off x="3987463" y="3059750"/>
            <a:ext cx="1957200" cy="443700"/>
          </a:xfrm>
          <a:prstGeom prst="roundRect">
            <a:avLst>
              <a:gd fmla="val 16667" name="adj"/>
            </a:avLst>
          </a:prstGeom>
          <a:solidFill>
            <a:srgbClr val="B6D7A8"/>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a:solidFill>
                  <a:schemeClr val="dk1"/>
                </a:solidFill>
                <a:latin typeface="Proxima Nova"/>
                <a:ea typeface="Proxima Nova"/>
                <a:cs typeface="Proxima Nova"/>
                <a:sym typeface="Proxima Nova"/>
              </a:rPr>
              <a:t>content information</a:t>
            </a:r>
            <a:endParaRPr b="1">
              <a:latin typeface="Proxima Nova"/>
              <a:ea typeface="Proxima Nova"/>
              <a:cs typeface="Proxima Nova"/>
              <a:sym typeface="Proxima Nova"/>
            </a:endParaRPr>
          </a:p>
        </p:txBody>
      </p:sp>
      <p:sp>
        <p:nvSpPr>
          <p:cNvPr id="216" name="Google Shape;216;p38"/>
          <p:cNvSpPr/>
          <p:nvPr/>
        </p:nvSpPr>
        <p:spPr>
          <a:xfrm rot="-2349165">
            <a:off x="5702596" y="239072"/>
            <a:ext cx="283185" cy="244811"/>
          </a:xfrm>
          <a:prstGeom prst="triangle">
            <a:avLst>
              <a:gd fmla="val 50000" name="adj"/>
            </a:avLst>
          </a:prstGeom>
          <a:solidFill>
            <a:srgbClr val="B6FC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 name="Google Shape;217;p38"/>
          <p:cNvSpPr/>
          <p:nvPr/>
        </p:nvSpPr>
        <p:spPr>
          <a:xfrm rot="846499">
            <a:off x="6206426" y="292842"/>
            <a:ext cx="231379" cy="248696"/>
          </a:xfrm>
          <a:prstGeom prst="rect">
            <a:avLst/>
          </a:prstGeom>
          <a:solidFill>
            <a:srgbClr val="FE7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38"/>
          <p:cNvSpPr/>
          <p:nvPr/>
        </p:nvSpPr>
        <p:spPr>
          <a:xfrm>
            <a:off x="6613000" y="274700"/>
            <a:ext cx="285000" cy="285000"/>
          </a:xfrm>
          <a:prstGeom prst="ellipse">
            <a:avLst/>
          </a:prstGeom>
          <a:solidFill>
            <a:srgbClr val="95785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9" name="Google Shape;219;p38"/>
          <p:cNvPicPr preferRelativeResize="0"/>
          <p:nvPr/>
        </p:nvPicPr>
        <p:blipFill>
          <a:blip r:embed="rId3">
            <a:alphaModFix/>
          </a:blip>
          <a:stretch>
            <a:fillRect/>
          </a:stretch>
        </p:blipFill>
        <p:spPr>
          <a:xfrm>
            <a:off x="427474" y="278863"/>
            <a:ext cx="3330976" cy="4730425"/>
          </a:xfrm>
          <a:prstGeom prst="rect">
            <a:avLst/>
          </a:prstGeom>
          <a:noFill/>
          <a:ln>
            <a:noFill/>
          </a:ln>
        </p:spPr>
      </p:pic>
      <p:sp>
        <p:nvSpPr>
          <p:cNvPr id="220" name="Google Shape;220;p38"/>
          <p:cNvSpPr txBox="1"/>
          <p:nvPr/>
        </p:nvSpPr>
        <p:spPr>
          <a:xfrm>
            <a:off x="553950" y="4401775"/>
            <a:ext cx="30780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Forme_of_Cury-MS_7-18v.jpg</a:t>
            </a:r>
            <a:endParaRPr/>
          </a:p>
        </p:txBody>
      </p:sp>
      <p:sp>
        <p:nvSpPr>
          <p:cNvPr id="221" name="Google Shape;221;p38"/>
          <p:cNvSpPr/>
          <p:nvPr/>
        </p:nvSpPr>
        <p:spPr>
          <a:xfrm>
            <a:off x="3987475" y="3622169"/>
            <a:ext cx="2625600" cy="443700"/>
          </a:xfrm>
          <a:prstGeom prst="roundRect">
            <a:avLst>
              <a:gd fmla="val 16667" name="adj"/>
            </a:avLst>
          </a:prstGeom>
          <a:solidFill>
            <a:srgbClr val="9800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a:solidFill>
                  <a:schemeClr val="lt1"/>
                </a:solidFill>
                <a:latin typeface="Proxima Nova"/>
                <a:ea typeface="Proxima Nova"/>
                <a:cs typeface="Proxima Nova"/>
                <a:sym typeface="Proxima Nova"/>
              </a:rPr>
              <a:t>representation </a:t>
            </a:r>
            <a:r>
              <a:rPr b="1" lang="en">
                <a:solidFill>
                  <a:schemeClr val="lt1"/>
                </a:solidFill>
                <a:latin typeface="Proxima Nova"/>
                <a:ea typeface="Proxima Nova"/>
                <a:cs typeface="Proxima Nova"/>
                <a:sym typeface="Proxima Nova"/>
              </a:rPr>
              <a:t> information</a:t>
            </a:r>
            <a:endParaRPr b="1">
              <a:solidFill>
                <a:schemeClr val="lt1"/>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25" name="Shape 225"/>
        <p:cNvGrpSpPr/>
        <p:nvPr/>
      </p:nvGrpSpPr>
      <p:grpSpPr>
        <a:xfrm>
          <a:off x="0" y="0"/>
          <a:ext cx="0" cy="0"/>
          <a:chOff x="0" y="0"/>
          <a:chExt cx="0" cy="0"/>
        </a:xfrm>
      </p:grpSpPr>
      <p:sp>
        <p:nvSpPr>
          <p:cNvPr id="226" name="Google Shape;226;p39"/>
          <p:cNvSpPr/>
          <p:nvPr/>
        </p:nvSpPr>
        <p:spPr>
          <a:xfrm>
            <a:off x="411147" y="360600"/>
            <a:ext cx="8321700" cy="4422300"/>
          </a:xfrm>
          <a:prstGeom prst="round2DiagRect">
            <a:avLst>
              <a:gd fmla="val 16667" name="adj1"/>
              <a:gd fmla="val 0" name="adj2"/>
            </a:avLst>
          </a:prstGeom>
          <a:noFill/>
          <a:ln cap="flat" cmpd="sng" w="114300">
            <a:solidFill>
              <a:schemeClr val="lt1"/>
            </a:solidFill>
            <a:prstDash val="solid"/>
            <a:round/>
            <a:headEnd len="sm" w="sm" type="none"/>
            <a:tailEnd len="sm" w="sm" type="none"/>
          </a:ln>
        </p:spPr>
        <p:txBody>
          <a:bodyPr anchorCtr="0" anchor="ctr" bIns="0" lIns="182875" spcFirstLastPara="1" rIns="0" wrap="square" tIns="0">
            <a:noAutofit/>
          </a:bodyPr>
          <a:lstStyle/>
          <a:p>
            <a:pPr indent="0" lvl="0" marL="0" rtl="0" algn="l">
              <a:lnSpc>
                <a:spcPct val="115000"/>
              </a:lnSpc>
              <a:spcBef>
                <a:spcPts val="0"/>
              </a:spcBef>
              <a:spcAft>
                <a:spcPts val="1200"/>
              </a:spcAft>
              <a:buClr>
                <a:schemeClr val="dk1"/>
              </a:buClr>
              <a:buSzPts val="1100"/>
              <a:buFont typeface="Arial"/>
              <a:buNone/>
            </a:pPr>
            <a:r>
              <a:rPr b="1" lang="en" sz="5500">
                <a:solidFill>
                  <a:schemeClr val="lt1"/>
                </a:solidFill>
                <a:latin typeface="Proxima Nova"/>
                <a:ea typeface="Proxima Nova"/>
                <a:cs typeface="Proxima Nova"/>
                <a:sym typeface="Proxima Nova"/>
              </a:rPr>
              <a:t>OAIS Functional Model</a:t>
            </a:r>
            <a:endParaRPr sz="2400">
              <a:solidFill>
                <a:schemeClr val="lt1"/>
              </a:solidFill>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0" name="Shape 230"/>
        <p:cNvGrpSpPr/>
        <p:nvPr/>
      </p:nvGrpSpPr>
      <p:grpSpPr>
        <a:xfrm>
          <a:off x="0" y="0"/>
          <a:ext cx="0" cy="0"/>
          <a:chOff x="0" y="0"/>
          <a:chExt cx="0" cy="0"/>
        </a:xfrm>
      </p:grpSpPr>
      <p:sp>
        <p:nvSpPr>
          <p:cNvPr id="231" name="Google Shape;231;p40"/>
          <p:cNvSpPr/>
          <p:nvPr/>
        </p:nvSpPr>
        <p:spPr>
          <a:xfrm>
            <a:off x="1607250" y="801575"/>
            <a:ext cx="5777100" cy="3755700"/>
          </a:xfrm>
          <a:prstGeom prst="rect">
            <a:avLst/>
          </a:prstGeom>
          <a:solidFill>
            <a:srgbClr val="FFFFFF"/>
          </a:solidFill>
          <a:ln cap="flat" cmpd="sng" w="19050">
            <a:solidFill>
              <a:srgbClr val="00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 name="Google Shape;232;p40"/>
          <p:cNvCxnSpPr/>
          <p:nvPr/>
        </p:nvCxnSpPr>
        <p:spPr>
          <a:xfrm>
            <a:off x="3522375" y="1469575"/>
            <a:ext cx="0" cy="2515200"/>
          </a:xfrm>
          <a:prstGeom prst="straightConnector1">
            <a:avLst/>
          </a:prstGeom>
          <a:noFill/>
          <a:ln cap="flat" cmpd="sng" w="19050">
            <a:solidFill>
              <a:schemeClr val="dk1"/>
            </a:solidFill>
            <a:prstDash val="lgDash"/>
            <a:round/>
            <a:headEnd len="med" w="med" type="none"/>
            <a:tailEnd len="med" w="med" type="none"/>
          </a:ln>
        </p:spPr>
      </p:cxnSp>
      <p:cxnSp>
        <p:nvCxnSpPr>
          <p:cNvPr id="233" name="Google Shape;233;p40"/>
          <p:cNvCxnSpPr/>
          <p:nvPr/>
        </p:nvCxnSpPr>
        <p:spPr>
          <a:xfrm>
            <a:off x="4495800" y="1861650"/>
            <a:ext cx="0" cy="2515200"/>
          </a:xfrm>
          <a:prstGeom prst="straightConnector1">
            <a:avLst/>
          </a:prstGeom>
          <a:noFill/>
          <a:ln cap="flat" cmpd="sng" w="19050">
            <a:solidFill>
              <a:schemeClr val="dk1"/>
            </a:solidFill>
            <a:prstDash val="lgDash"/>
            <a:round/>
            <a:headEnd len="med" w="med" type="none"/>
            <a:tailEnd len="med" w="med" type="none"/>
          </a:ln>
        </p:spPr>
      </p:cxnSp>
      <p:sp>
        <p:nvSpPr>
          <p:cNvPr id="234" name="Google Shape;234;p40"/>
          <p:cNvSpPr/>
          <p:nvPr/>
        </p:nvSpPr>
        <p:spPr>
          <a:xfrm>
            <a:off x="4006650" y="2881800"/>
            <a:ext cx="978300" cy="646200"/>
          </a:xfrm>
          <a:prstGeom prst="flowChartAlternate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Proxima Nova Semibold"/>
                <a:ea typeface="Proxima Nova Semibold"/>
                <a:cs typeface="Proxima Nova Semibold"/>
                <a:sym typeface="Proxima Nova Semibold"/>
              </a:rPr>
              <a:t>Archival Storage</a:t>
            </a:r>
            <a:endParaRPr>
              <a:solidFill>
                <a:schemeClr val="dk1"/>
              </a:solidFill>
              <a:latin typeface="Proxima Nova Semibold"/>
              <a:ea typeface="Proxima Nova Semibold"/>
              <a:cs typeface="Proxima Nova Semibold"/>
              <a:sym typeface="Proxima Nova Semibold"/>
            </a:endParaRPr>
          </a:p>
        </p:txBody>
      </p:sp>
      <p:cxnSp>
        <p:nvCxnSpPr>
          <p:cNvPr id="235" name="Google Shape;235;p40"/>
          <p:cNvCxnSpPr/>
          <p:nvPr/>
        </p:nvCxnSpPr>
        <p:spPr>
          <a:xfrm>
            <a:off x="5109800" y="1833400"/>
            <a:ext cx="0" cy="2515200"/>
          </a:xfrm>
          <a:prstGeom prst="straightConnector1">
            <a:avLst/>
          </a:prstGeom>
          <a:noFill/>
          <a:ln cap="flat" cmpd="sng" w="19050">
            <a:solidFill>
              <a:schemeClr val="dk1"/>
            </a:solidFill>
            <a:prstDash val="lgDash"/>
            <a:round/>
            <a:headEnd len="med" w="med" type="none"/>
            <a:tailEnd len="med" w="med" type="none"/>
          </a:ln>
        </p:spPr>
      </p:cxnSp>
      <p:sp>
        <p:nvSpPr>
          <p:cNvPr id="236" name="Google Shape;236;p40"/>
          <p:cNvSpPr/>
          <p:nvPr/>
        </p:nvSpPr>
        <p:spPr>
          <a:xfrm>
            <a:off x="3786300" y="1789050"/>
            <a:ext cx="1419000" cy="646200"/>
          </a:xfrm>
          <a:prstGeom prst="flowChartAlternate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Proxima Nova Semibold"/>
                <a:ea typeface="Proxima Nova Semibold"/>
                <a:cs typeface="Proxima Nova Semibold"/>
                <a:sym typeface="Proxima Nova Semibold"/>
              </a:rPr>
              <a:t>Data Management</a:t>
            </a:r>
            <a:endParaRPr>
              <a:solidFill>
                <a:schemeClr val="dk1"/>
              </a:solidFill>
              <a:latin typeface="Proxima Nova Semibold"/>
              <a:ea typeface="Proxima Nova Semibold"/>
              <a:cs typeface="Proxima Nova Semibold"/>
              <a:sym typeface="Proxima Nova Semibold"/>
            </a:endParaRPr>
          </a:p>
        </p:txBody>
      </p:sp>
      <p:cxnSp>
        <p:nvCxnSpPr>
          <p:cNvPr id="237" name="Google Shape;237;p40"/>
          <p:cNvCxnSpPr/>
          <p:nvPr/>
        </p:nvCxnSpPr>
        <p:spPr>
          <a:xfrm>
            <a:off x="2176925" y="2468125"/>
            <a:ext cx="0" cy="1908600"/>
          </a:xfrm>
          <a:prstGeom prst="straightConnector1">
            <a:avLst/>
          </a:prstGeom>
          <a:noFill/>
          <a:ln cap="flat" cmpd="sng" w="19050">
            <a:solidFill>
              <a:schemeClr val="dk1"/>
            </a:solidFill>
            <a:prstDash val="lgDash"/>
            <a:round/>
            <a:headEnd len="med" w="med" type="none"/>
            <a:tailEnd len="med" w="med" type="none"/>
          </a:ln>
        </p:spPr>
      </p:cxnSp>
      <p:sp>
        <p:nvSpPr>
          <p:cNvPr id="238" name="Google Shape;238;p40"/>
          <p:cNvSpPr/>
          <p:nvPr/>
        </p:nvSpPr>
        <p:spPr>
          <a:xfrm>
            <a:off x="1846700" y="2356325"/>
            <a:ext cx="1419000" cy="646200"/>
          </a:xfrm>
          <a:prstGeom prst="flowChartAlternate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Proxima Nova Semibold"/>
                <a:ea typeface="Proxima Nova Semibold"/>
                <a:cs typeface="Proxima Nova Semibold"/>
                <a:sym typeface="Proxima Nova Semibold"/>
              </a:rPr>
              <a:t>Ingest</a:t>
            </a:r>
            <a:endParaRPr>
              <a:solidFill>
                <a:schemeClr val="dk1"/>
              </a:solidFill>
              <a:latin typeface="Proxima Nova Semibold"/>
              <a:ea typeface="Proxima Nova Semibold"/>
              <a:cs typeface="Proxima Nova Semibold"/>
              <a:sym typeface="Proxima Nova Semibold"/>
            </a:endParaRPr>
          </a:p>
        </p:txBody>
      </p:sp>
      <p:cxnSp>
        <p:nvCxnSpPr>
          <p:cNvPr id="239" name="Google Shape;239;p40"/>
          <p:cNvCxnSpPr/>
          <p:nvPr/>
        </p:nvCxnSpPr>
        <p:spPr>
          <a:xfrm>
            <a:off x="6869925" y="2468125"/>
            <a:ext cx="0" cy="1908600"/>
          </a:xfrm>
          <a:prstGeom prst="straightConnector1">
            <a:avLst/>
          </a:prstGeom>
          <a:noFill/>
          <a:ln cap="flat" cmpd="sng" w="19050">
            <a:solidFill>
              <a:schemeClr val="dk1"/>
            </a:solidFill>
            <a:prstDash val="lgDash"/>
            <a:round/>
            <a:headEnd len="med" w="med" type="none"/>
            <a:tailEnd len="med" w="med" type="none"/>
          </a:ln>
        </p:spPr>
      </p:cxnSp>
      <p:sp>
        <p:nvSpPr>
          <p:cNvPr id="240" name="Google Shape;240;p40"/>
          <p:cNvSpPr/>
          <p:nvPr/>
        </p:nvSpPr>
        <p:spPr>
          <a:xfrm>
            <a:off x="6360350" y="2210225"/>
            <a:ext cx="838800" cy="1134000"/>
          </a:xfrm>
          <a:prstGeom prst="flowChartAlternate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Proxima Nova Semibold"/>
                <a:ea typeface="Proxima Nova Semibold"/>
                <a:cs typeface="Proxima Nova Semibold"/>
                <a:sym typeface="Proxima Nova Semibold"/>
              </a:rPr>
              <a:t>Access</a:t>
            </a:r>
            <a:endParaRPr>
              <a:solidFill>
                <a:schemeClr val="dk1"/>
              </a:solidFill>
              <a:latin typeface="Proxima Nova Semibold"/>
              <a:ea typeface="Proxima Nova Semibold"/>
              <a:cs typeface="Proxima Nova Semibold"/>
              <a:sym typeface="Proxima Nova Semibold"/>
            </a:endParaRPr>
          </a:p>
        </p:txBody>
      </p:sp>
      <p:cxnSp>
        <p:nvCxnSpPr>
          <p:cNvPr id="241" name="Google Shape;241;p40"/>
          <p:cNvCxnSpPr>
            <a:stCxn id="238" idx="0"/>
            <a:endCxn id="236" idx="1"/>
          </p:cNvCxnSpPr>
          <p:nvPr/>
        </p:nvCxnSpPr>
        <p:spPr>
          <a:xfrm flipH="1" rot="10800000">
            <a:off x="2556200" y="2112125"/>
            <a:ext cx="1230000" cy="244200"/>
          </a:xfrm>
          <a:prstGeom prst="straightConnector1">
            <a:avLst/>
          </a:prstGeom>
          <a:noFill/>
          <a:ln cap="flat" cmpd="sng" w="19050">
            <a:solidFill>
              <a:schemeClr val="dk1"/>
            </a:solidFill>
            <a:prstDash val="solid"/>
            <a:round/>
            <a:headEnd len="med" w="med" type="none"/>
            <a:tailEnd len="med" w="med" type="triangle"/>
          </a:ln>
        </p:spPr>
      </p:cxnSp>
      <p:cxnSp>
        <p:nvCxnSpPr>
          <p:cNvPr id="242" name="Google Shape;242;p40"/>
          <p:cNvCxnSpPr>
            <a:stCxn id="238" idx="2"/>
            <a:endCxn id="234" idx="1"/>
          </p:cNvCxnSpPr>
          <p:nvPr/>
        </p:nvCxnSpPr>
        <p:spPr>
          <a:xfrm>
            <a:off x="2556200" y="3002525"/>
            <a:ext cx="1450500" cy="202500"/>
          </a:xfrm>
          <a:prstGeom prst="straightConnector1">
            <a:avLst/>
          </a:prstGeom>
          <a:noFill/>
          <a:ln cap="flat" cmpd="sng" w="19050">
            <a:solidFill>
              <a:schemeClr val="dk1"/>
            </a:solidFill>
            <a:prstDash val="solid"/>
            <a:round/>
            <a:headEnd len="med" w="med" type="none"/>
            <a:tailEnd len="med" w="med" type="triangle"/>
          </a:ln>
        </p:spPr>
      </p:cxnSp>
      <p:cxnSp>
        <p:nvCxnSpPr>
          <p:cNvPr id="243" name="Google Shape;243;p40"/>
          <p:cNvCxnSpPr>
            <a:stCxn id="236" idx="3"/>
          </p:cNvCxnSpPr>
          <p:nvPr/>
        </p:nvCxnSpPr>
        <p:spPr>
          <a:xfrm>
            <a:off x="5205300" y="2112150"/>
            <a:ext cx="1171500" cy="384300"/>
          </a:xfrm>
          <a:prstGeom prst="straightConnector1">
            <a:avLst/>
          </a:prstGeom>
          <a:noFill/>
          <a:ln cap="flat" cmpd="sng" w="19050">
            <a:solidFill>
              <a:schemeClr val="dk1"/>
            </a:solidFill>
            <a:prstDash val="solid"/>
            <a:round/>
            <a:headEnd len="med" w="med" type="none"/>
            <a:tailEnd len="med" w="med" type="triangle"/>
          </a:ln>
        </p:spPr>
      </p:cxnSp>
      <p:cxnSp>
        <p:nvCxnSpPr>
          <p:cNvPr id="244" name="Google Shape;244;p40"/>
          <p:cNvCxnSpPr>
            <a:stCxn id="234" idx="3"/>
          </p:cNvCxnSpPr>
          <p:nvPr/>
        </p:nvCxnSpPr>
        <p:spPr>
          <a:xfrm flipH="1" rot="10800000">
            <a:off x="4984950" y="2986200"/>
            <a:ext cx="1410600" cy="218700"/>
          </a:xfrm>
          <a:prstGeom prst="straightConnector1">
            <a:avLst/>
          </a:prstGeom>
          <a:noFill/>
          <a:ln cap="flat" cmpd="sng" w="19050">
            <a:solidFill>
              <a:schemeClr val="dk1"/>
            </a:solidFill>
            <a:prstDash val="solid"/>
            <a:round/>
            <a:headEnd len="med" w="med" type="none"/>
            <a:tailEnd len="med" w="med" type="triangle"/>
          </a:ln>
        </p:spPr>
      </p:cxnSp>
      <p:sp>
        <p:nvSpPr>
          <p:cNvPr id="245" name="Google Shape;245;p40"/>
          <p:cNvSpPr/>
          <p:nvPr/>
        </p:nvSpPr>
        <p:spPr>
          <a:xfrm>
            <a:off x="1846700" y="1645563"/>
            <a:ext cx="1301700" cy="5295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100">
                <a:latin typeface="Proxima Nova"/>
                <a:ea typeface="Proxima Nova"/>
                <a:cs typeface="Proxima Nova"/>
                <a:sym typeface="Proxima Nova"/>
              </a:rPr>
              <a:t>Descriptive information</a:t>
            </a:r>
            <a:endParaRPr b="1" sz="1100">
              <a:latin typeface="Proxima Nova"/>
              <a:ea typeface="Proxima Nova"/>
              <a:cs typeface="Proxima Nova"/>
              <a:sym typeface="Proxima Nova"/>
            </a:endParaRPr>
          </a:p>
        </p:txBody>
      </p:sp>
      <p:sp>
        <p:nvSpPr>
          <p:cNvPr id="246" name="Google Shape;246;p40"/>
          <p:cNvSpPr/>
          <p:nvPr/>
        </p:nvSpPr>
        <p:spPr>
          <a:xfrm>
            <a:off x="5479575" y="1572513"/>
            <a:ext cx="1301700" cy="5295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100">
                <a:latin typeface="Proxima Nova"/>
                <a:ea typeface="Proxima Nova"/>
                <a:cs typeface="Proxima Nova"/>
                <a:sym typeface="Proxima Nova"/>
              </a:rPr>
              <a:t>Descriptive information</a:t>
            </a:r>
            <a:endParaRPr b="1" sz="1100">
              <a:latin typeface="Proxima Nova"/>
              <a:ea typeface="Proxima Nova"/>
              <a:cs typeface="Proxima Nova"/>
              <a:sym typeface="Proxima Nova"/>
            </a:endParaRPr>
          </a:p>
        </p:txBody>
      </p:sp>
      <p:sp>
        <p:nvSpPr>
          <p:cNvPr id="247" name="Google Shape;247;p40"/>
          <p:cNvSpPr txBox="1"/>
          <p:nvPr/>
        </p:nvSpPr>
        <p:spPr>
          <a:xfrm rot="-5400000">
            <a:off x="-275000" y="2647925"/>
            <a:ext cx="1450500" cy="2154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PRODUCER</a:t>
            </a:r>
            <a:endParaRPr b="1">
              <a:latin typeface="Proxima Nova"/>
              <a:ea typeface="Proxima Nova"/>
              <a:cs typeface="Proxima Nova"/>
              <a:sym typeface="Proxima Nova"/>
            </a:endParaRPr>
          </a:p>
        </p:txBody>
      </p:sp>
      <p:cxnSp>
        <p:nvCxnSpPr>
          <p:cNvPr id="248" name="Google Shape;248;p40"/>
          <p:cNvCxnSpPr>
            <a:stCxn id="247" idx="2"/>
            <a:endCxn id="238" idx="1"/>
          </p:cNvCxnSpPr>
          <p:nvPr/>
        </p:nvCxnSpPr>
        <p:spPr>
          <a:xfrm flipH="1" rot="10800000">
            <a:off x="557950" y="2679425"/>
            <a:ext cx="1288800" cy="76200"/>
          </a:xfrm>
          <a:prstGeom prst="straightConnector1">
            <a:avLst/>
          </a:prstGeom>
          <a:noFill/>
          <a:ln cap="flat" cmpd="sng" w="19050">
            <a:solidFill>
              <a:schemeClr val="dk1"/>
            </a:solidFill>
            <a:prstDash val="solid"/>
            <a:round/>
            <a:headEnd len="med" w="med" type="none"/>
            <a:tailEnd len="med" w="med" type="triangle"/>
          </a:ln>
        </p:spPr>
      </p:cxnSp>
      <p:sp>
        <p:nvSpPr>
          <p:cNvPr id="249" name="Google Shape;249;p40"/>
          <p:cNvSpPr/>
          <p:nvPr/>
        </p:nvSpPr>
        <p:spPr>
          <a:xfrm>
            <a:off x="712100" y="2802600"/>
            <a:ext cx="741000" cy="402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600">
                <a:latin typeface="Proxima Nova"/>
                <a:ea typeface="Proxima Nova"/>
                <a:cs typeface="Proxima Nova"/>
                <a:sym typeface="Proxima Nova"/>
              </a:rPr>
              <a:t>SIP</a:t>
            </a:r>
            <a:endParaRPr b="1" sz="1600">
              <a:latin typeface="Proxima Nova"/>
              <a:ea typeface="Proxima Nova"/>
              <a:cs typeface="Proxima Nova"/>
              <a:sym typeface="Proxima Nova"/>
            </a:endParaRPr>
          </a:p>
        </p:txBody>
      </p:sp>
      <p:sp>
        <p:nvSpPr>
          <p:cNvPr id="250" name="Google Shape;250;p40"/>
          <p:cNvSpPr/>
          <p:nvPr/>
        </p:nvSpPr>
        <p:spPr>
          <a:xfrm>
            <a:off x="2539113" y="3221275"/>
            <a:ext cx="741000" cy="402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600">
                <a:latin typeface="Proxima Nova"/>
                <a:ea typeface="Proxima Nova"/>
                <a:cs typeface="Proxima Nova"/>
                <a:sym typeface="Proxima Nova"/>
              </a:rPr>
              <a:t>AIP</a:t>
            </a:r>
            <a:endParaRPr b="1" sz="1600">
              <a:latin typeface="Proxima Nova"/>
              <a:ea typeface="Proxima Nova"/>
              <a:cs typeface="Proxima Nova"/>
              <a:sym typeface="Proxima Nova"/>
            </a:endParaRPr>
          </a:p>
        </p:txBody>
      </p:sp>
      <p:sp>
        <p:nvSpPr>
          <p:cNvPr id="251" name="Google Shape;251;p40"/>
          <p:cNvSpPr/>
          <p:nvPr/>
        </p:nvSpPr>
        <p:spPr>
          <a:xfrm>
            <a:off x="5619350" y="3221275"/>
            <a:ext cx="741000" cy="402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600">
                <a:latin typeface="Proxima Nova"/>
                <a:ea typeface="Proxima Nova"/>
                <a:cs typeface="Proxima Nova"/>
                <a:sym typeface="Proxima Nova"/>
              </a:rPr>
              <a:t>AIP</a:t>
            </a:r>
            <a:endParaRPr b="1" sz="1600">
              <a:latin typeface="Proxima Nova"/>
              <a:ea typeface="Proxima Nova"/>
              <a:cs typeface="Proxima Nova"/>
              <a:sym typeface="Proxima Nova"/>
            </a:endParaRPr>
          </a:p>
        </p:txBody>
      </p:sp>
      <p:sp>
        <p:nvSpPr>
          <p:cNvPr id="252" name="Google Shape;252;p40"/>
          <p:cNvSpPr/>
          <p:nvPr/>
        </p:nvSpPr>
        <p:spPr>
          <a:xfrm>
            <a:off x="7605563" y="3310625"/>
            <a:ext cx="741000" cy="402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600">
                <a:latin typeface="Proxima Nova"/>
                <a:ea typeface="Proxima Nova"/>
                <a:cs typeface="Proxima Nova"/>
                <a:sym typeface="Proxima Nova"/>
              </a:rPr>
              <a:t>DIP</a:t>
            </a:r>
            <a:endParaRPr b="1" sz="1600">
              <a:latin typeface="Proxima Nova"/>
              <a:ea typeface="Proxima Nova"/>
              <a:cs typeface="Proxima Nova"/>
              <a:sym typeface="Proxima Nova"/>
            </a:endParaRPr>
          </a:p>
        </p:txBody>
      </p:sp>
      <p:sp>
        <p:nvSpPr>
          <p:cNvPr id="253" name="Google Shape;253;p40"/>
          <p:cNvSpPr txBox="1"/>
          <p:nvPr/>
        </p:nvSpPr>
        <p:spPr>
          <a:xfrm rot="-5400000">
            <a:off x="7933288" y="2620625"/>
            <a:ext cx="1450500" cy="2154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a:latin typeface="Proxima Nova"/>
                <a:ea typeface="Proxima Nova"/>
                <a:cs typeface="Proxima Nova"/>
                <a:sym typeface="Proxima Nova"/>
              </a:rPr>
              <a:t>CONSUMER</a:t>
            </a:r>
            <a:endParaRPr b="1">
              <a:latin typeface="Proxima Nova"/>
              <a:ea typeface="Proxima Nova"/>
              <a:cs typeface="Proxima Nova"/>
              <a:sym typeface="Proxima Nova"/>
            </a:endParaRPr>
          </a:p>
        </p:txBody>
      </p:sp>
      <p:cxnSp>
        <p:nvCxnSpPr>
          <p:cNvPr id="254" name="Google Shape;254;p40"/>
          <p:cNvCxnSpPr/>
          <p:nvPr/>
        </p:nvCxnSpPr>
        <p:spPr>
          <a:xfrm rot="10800000">
            <a:off x="7155525" y="2439875"/>
            <a:ext cx="1319100" cy="0"/>
          </a:xfrm>
          <a:prstGeom prst="straightConnector1">
            <a:avLst/>
          </a:prstGeom>
          <a:noFill/>
          <a:ln cap="flat" cmpd="sng" w="19050">
            <a:solidFill>
              <a:schemeClr val="dk1"/>
            </a:solidFill>
            <a:prstDash val="solid"/>
            <a:round/>
            <a:headEnd len="med" w="med" type="none"/>
            <a:tailEnd len="med" w="med" type="triangle"/>
          </a:ln>
        </p:spPr>
      </p:cxnSp>
      <p:cxnSp>
        <p:nvCxnSpPr>
          <p:cNvPr id="255" name="Google Shape;255;p40"/>
          <p:cNvCxnSpPr/>
          <p:nvPr/>
        </p:nvCxnSpPr>
        <p:spPr>
          <a:xfrm>
            <a:off x="7199025" y="2777225"/>
            <a:ext cx="1275600" cy="0"/>
          </a:xfrm>
          <a:prstGeom prst="straightConnector1">
            <a:avLst/>
          </a:prstGeom>
          <a:noFill/>
          <a:ln cap="flat" cmpd="sng" w="19050">
            <a:solidFill>
              <a:schemeClr val="dk1"/>
            </a:solidFill>
            <a:prstDash val="solid"/>
            <a:round/>
            <a:headEnd len="med" w="med" type="none"/>
            <a:tailEnd len="med" w="med" type="triangle"/>
          </a:ln>
        </p:spPr>
      </p:cxnSp>
      <p:sp>
        <p:nvSpPr>
          <p:cNvPr id="256" name="Google Shape;256;p40"/>
          <p:cNvSpPr txBox="1"/>
          <p:nvPr/>
        </p:nvSpPr>
        <p:spPr>
          <a:xfrm>
            <a:off x="7486916" y="2257238"/>
            <a:ext cx="6528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100">
                <a:latin typeface="Proxima Nova"/>
                <a:ea typeface="Proxima Nova"/>
                <a:cs typeface="Proxima Nova"/>
                <a:sym typeface="Proxima Nova"/>
              </a:rPr>
              <a:t>Queries</a:t>
            </a:r>
            <a:endParaRPr b="1" sz="1100">
              <a:latin typeface="Proxima Nova"/>
              <a:ea typeface="Proxima Nova"/>
              <a:cs typeface="Proxima Nova"/>
              <a:sym typeface="Proxima Nova"/>
            </a:endParaRPr>
          </a:p>
        </p:txBody>
      </p:sp>
      <p:sp>
        <p:nvSpPr>
          <p:cNvPr id="257" name="Google Shape;257;p40"/>
          <p:cNvSpPr txBox="1"/>
          <p:nvPr/>
        </p:nvSpPr>
        <p:spPr>
          <a:xfrm>
            <a:off x="7486916" y="2530662"/>
            <a:ext cx="10836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100">
                <a:latin typeface="Proxima Nova"/>
                <a:ea typeface="Proxima Nova"/>
                <a:cs typeface="Proxima Nova"/>
                <a:sym typeface="Proxima Nova"/>
              </a:rPr>
              <a:t>Query responses</a:t>
            </a:r>
            <a:endParaRPr b="1" sz="1100">
              <a:latin typeface="Proxima Nova"/>
              <a:ea typeface="Proxima Nova"/>
              <a:cs typeface="Proxima Nova"/>
              <a:sym typeface="Proxima Nova"/>
            </a:endParaRPr>
          </a:p>
        </p:txBody>
      </p:sp>
      <p:cxnSp>
        <p:nvCxnSpPr>
          <p:cNvPr id="258" name="Google Shape;258;p40"/>
          <p:cNvCxnSpPr/>
          <p:nvPr/>
        </p:nvCxnSpPr>
        <p:spPr>
          <a:xfrm rot="10800000">
            <a:off x="7155525" y="2973275"/>
            <a:ext cx="1319100" cy="0"/>
          </a:xfrm>
          <a:prstGeom prst="straightConnector1">
            <a:avLst/>
          </a:prstGeom>
          <a:noFill/>
          <a:ln cap="flat" cmpd="sng" w="19050">
            <a:solidFill>
              <a:schemeClr val="dk1"/>
            </a:solidFill>
            <a:prstDash val="solid"/>
            <a:round/>
            <a:headEnd len="med" w="med" type="none"/>
            <a:tailEnd len="med" w="med" type="triangle"/>
          </a:ln>
        </p:spPr>
      </p:cxnSp>
      <p:sp>
        <p:nvSpPr>
          <p:cNvPr id="259" name="Google Shape;259;p40"/>
          <p:cNvSpPr txBox="1"/>
          <p:nvPr/>
        </p:nvSpPr>
        <p:spPr>
          <a:xfrm>
            <a:off x="7486916" y="2790650"/>
            <a:ext cx="6528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100">
                <a:latin typeface="Proxima Nova"/>
                <a:ea typeface="Proxima Nova"/>
                <a:cs typeface="Proxima Nova"/>
                <a:sym typeface="Proxima Nova"/>
              </a:rPr>
              <a:t>Orders</a:t>
            </a:r>
            <a:endParaRPr b="1" sz="1100">
              <a:latin typeface="Proxima Nova"/>
              <a:ea typeface="Proxima Nova"/>
              <a:cs typeface="Proxima Nova"/>
              <a:sym typeface="Proxima Nova"/>
            </a:endParaRPr>
          </a:p>
        </p:txBody>
      </p:sp>
      <p:cxnSp>
        <p:nvCxnSpPr>
          <p:cNvPr id="260" name="Google Shape;260;p40"/>
          <p:cNvCxnSpPr/>
          <p:nvPr/>
        </p:nvCxnSpPr>
        <p:spPr>
          <a:xfrm>
            <a:off x="7199025" y="3237038"/>
            <a:ext cx="1275600" cy="0"/>
          </a:xfrm>
          <a:prstGeom prst="straightConnector1">
            <a:avLst/>
          </a:prstGeom>
          <a:noFill/>
          <a:ln cap="flat" cmpd="sng" w="19050">
            <a:solidFill>
              <a:schemeClr val="dk1"/>
            </a:solidFill>
            <a:prstDash val="solid"/>
            <a:round/>
            <a:headEnd len="med" w="med" type="none"/>
            <a:tailEnd len="med" w="med" type="triangle"/>
          </a:ln>
        </p:spPr>
      </p:cxnSp>
      <p:cxnSp>
        <p:nvCxnSpPr>
          <p:cNvPr id="261" name="Google Shape;261;p40"/>
          <p:cNvCxnSpPr/>
          <p:nvPr/>
        </p:nvCxnSpPr>
        <p:spPr>
          <a:xfrm flipH="1" rot="10800000">
            <a:off x="452850" y="1270275"/>
            <a:ext cx="657900" cy="748500"/>
          </a:xfrm>
          <a:prstGeom prst="straightConnector1">
            <a:avLst/>
          </a:prstGeom>
          <a:noFill/>
          <a:ln cap="flat" cmpd="sng" w="19050">
            <a:solidFill>
              <a:schemeClr val="dk1"/>
            </a:solidFill>
            <a:prstDash val="solid"/>
            <a:round/>
            <a:headEnd len="med" w="med" type="none"/>
            <a:tailEnd len="med" w="med" type="none"/>
          </a:ln>
        </p:spPr>
      </p:cxnSp>
      <p:cxnSp>
        <p:nvCxnSpPr>
          <p:cNvPr id="262" name="Google Shape;262;p40"/>
          <p:cNvCxnSpPr>
            <a:stCxn id="247" idx="1"/>
          </p:cNvCxnSpPr>
          <p:nvPr/>
        </p:nvCxnSpPr>
        <p:spPr>
          <a:xfrm>
            <a:off x="450250" y="3480875"/>
            <a:ext cx="717000" cy="719700"/>
          </a:xfrm>
          <a:prstGeom prst="straightConnector1">
            <a:avLst/>
          </a:prstGeom>
          <a:noFill/>
          <a:ln cap="flat" cmpd="sng" w="19050">
            <a:solidFill>
              <a:schemeClr val="dk1"/>
            </a:solidFill>
            <a:prstDash val="solid"/>
            <a:round/>
            <a:headEnd len="med" w="med" type="none"/>
            <a:tailEnd len="med" w="med" type="none"/>
          </a:ln>
        </p:spPr>
      </p:cxnSp>
      <p:cxnSp>
        <p:nvCxnSpPr>
          <p:cNvPr id="263" name="Google Shape;263;p40"/>
          <p:cNvCxnSpPr>
            <a:stCxn id="253" idx="3"/>
          </p:cNvCxnSpPr>
          <p:nvPr/>
        </p:nvCxnSpPr>
        <p:spPr>
          <a:xfrm rot="10800000">
            <a:off x="7967338" y="1270175"/>
            <a:ext cx="691200" cy="732900"/>
          </a:xfrm>
          <a:prstGeom prst="straightConnector1">
            <a:avLst/>
          </a:prstGeom>
          <a:noFill/>
          <a:ln cap="flat" cmpd="sng" w="19050">
            <a:solidFill>
              <a:schemeClr val="dk1"/>
            </a:solidFill>
            <a:prstDash val="solid"/>
            <a:round/>
            <a:headEnd len="med" w="med" type="none"/>
            <a:tailEnd len="med" w="med" type="none"/>
          </a:ln>
        </p:spPr>
      </p:cxnSp>
      <p:cxnSp>
        <p:nvCxnSpPr>
          <p:cNvPr id="264" name="Google Shape;264;p40"/>
          <p:cNvCxnSpPr/>
          <p:nvPr/>
        </p:nvCxnSpPr>
        <p:spPr>
          <a:xfrm flipH="1">
            <a:off x="7967213" y="3451925"/>
            <a:ext cx="657900" cy="748500"/>
          </a:xfrm>
          <a:prstGeom prst="straightConnector1">
            <a:avLst/>
          </a:prstGeom>
          <a:noFill/>
          <a:ln cap="flat" cmpd="sng" w="19050">
            <a:solidFill>
              <a:schemeClr val="dk1"/>
            </a:solidFill>
            <a:prstDash val="solid"/>
            <a:round/>
            <a:headEnd len="med" w="med" type="none"/>
            <a:tailEnd len="med" w="med" type="none"/>
          </a:ln>
        </p:spPr>
      </p:cxnSp>
      <p:cxnSp>
        <p:nvCxnSpPr>
          <p:cNvPr id="265" name="Google Shape;265;p40"/>
          <p:cNvCxnSpPr/>
          <p:nvPr/>
        </p:nvCxnSpPr>
        <p:spPr>
          <a:xfrm rot="10800000">
            <a:off x="1110875" y="1263050"/>
            <a:ext cx="6867300" cy="8700"/>
          </a:xfrm>
          <a:prstGeom prst="straightConnector1">
            <a:avLst/>
          </a:prstGeom>
          <a:noFill/>
          <a:ln cap="flat" cmpd="sng" w="19050">
            <a:solidFill>
              <a:schemeClr val="dk1"/>
            </a:solidFill>
            <a:prstDash val="solid"/>
            <a:round/>
            <a:headEnd len="med" w="med" type="none"/>
            <a:tailEnd len="med" w="med" type="none"/>
          </a:ln>
        </p:spPr>
      </p:cxnSp>
      <p:cxnSp>
        <p:nvCxnSpPr>
          <p:cNvPr id="266" name="Google Shape;266;p40"/>
          <p:cNvCxnSpPr/>
          <p:nvPr/>
        </p:nvCxnSpPr>
        <p:spPr>
          <a:xfrm rot="10800000">
            <a:off x="1167150" y="4200425"/>
            <a:ext cx="6801600" cy="0"/>
          </a:xfrm>
          <a:prstGeom prst="straightConnector1">
            <a:avLst/>
          </a:prstGeom>
          <a:noFill/>
          <a:ln cap="flat" cmpd="sng" w="19050">
            <a:solidFill>
              <a:schemeClr val="dk1"/>
            </a:solidFill>
            <a:prstDash val="solid"/>
            <a:round/>
            <a:headEnd len="med" w="med" type="none"/>
            <a:tailEnd len="med" w="med" type="none"/>
          </a:ln>
        </p:spPr>
      </p:cxnSp>
      <p:sp>
        <p:nvSpPr>
          <p:cNvPr id="267" name="Google Shape;267;p40"/>
          <p:cNvSpPr/>
          <p:nvPr/>
        </p:nvSpPr>
        <p:spPr>
          <a:xfrm>
            <a:off x="1846700" y="3974550"/>
            <a:ext cx="5298300" cy="402300"/>
          </a:xfrm>
          <a:prstGeom prst="flowChartAlternate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Proxima Nova Semibold"/>
                <a:ea typeface="Proxima Nova Semibold"/>
                <a:cs typeface="Proxima Nova Semibold"/>
                <a:sym typeface="Proxima Nova Semibold"/>
              </a:rPr>
              <a:t>Administration</a:t>
            </a:r>
            <a:endParaRPr>
              <a:solidFill>
                <a:schemeClr val="dk1"/>
              </a:solidFill>
              <a:latin typeface="Proxima Nova Semibold"/>
              <a:ea typeface="Proxima Nova Semibold"/>
              <a:cs typeface="Proxima Nova Semibold"/>
              <a:sym typeface="Proxima Nova Semibold"/>
            </a:endParaRPr>
          </a:p>
        </p:txBody>
      </p:sp>
      <p:sp>
        <p:nvSpPr>
          <p:cNvPr id="268" name="Google Shape;268;p40"/>
          <p:cNvSpPr/>
          <p:nvPr/>
        </p:nvSpPr>
        <p:spPr>
          <a:xfrm>
            <a:off x="2767350" y="1062000"/>
            <a:ext cx="3456900" cy="402300"/>
          </a:xfrm>
          <a:prstGeom prst="flowChartAlternate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Proxima Nova Semibold"/>
                <a:ea typeface="Proxima Nova Semibold"/>
                <a:cs typeface="Proxima Nova Semibold"/>
                <a:sym typeface="Proxima Nova Semibold"/>
              </a:rPr>
              <a:t>Preservation Planning</a:t>
            </a:r>
            <a:endParaRPr>
              <a:solidFill>
                <a:schemeClr val="dk1"/>
              </a:solidFill>
              <a:latin typeface="Proxima Nova Semibold"/>
              <a:ea typeface="Proxima Nova Semibold"/>
              <a:cs typeface="Proxima Nova Semibold"/>
              <a:sym typeface="Proxima Nova Semibold"/>
            </a:endParaRPr>
          </a:p>
        </p:txBody>
      </p:sp>
      <p:sp>
        <p:nvSpPr>
          <p:cNvPr id="269" name="Google Shape;269;p40"/>
          <p:cNvSpPr txBox="1"/>
          <p:nvPr/>
        </p:nvSpPr>
        <p:spPr>
          <a:xfrm>
            <a:off x="3770550" y="4710250"/>
            <a:ext cx="1450500" cy="2154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MANAGEMENT</a:t>
            </a:r>
            <a:endParaRPr b="1">
              <a:latin typeface="Proxima Nova"/>
              <a:ea typeface="Proxima Nova"/>
              <a:cs typeface="Proxima Nova"/>
              <a:sym typeface="Proxima Nova"/>
            </a:endParaRPr>
          </a:p>
        </p:txBody>
      </p:sp>
      <p:cxnSp>
        <p:nvCxnSpPr>
          <p:cNvPr id="270" name="Google Shape;270;p40"/>
          <p:cNvCxnSpPr>
            <a:stCxn id="269" idx="0"/>
            <a:endCxn id="267" idx="2"/>
          </p:cNvCxnSpPr>
          <p:nvPr/>
        </p:nvCxnSpPr>
        <p:spPr>
          <a:xfrm rot="10800000">
            <a:off x="4495800" y="4376950"/>
            <a:ext cx="0" cy="333300"/>
          </a:xfrm>
          <a:prstGeom prst="straightConnector1">
            <a:avLst/>
          </a:prstGeom>
          <a:noFill/>
          <a:ln cap="flat" cmpd="sng" w="19050">
            <a:solidFill>
              <a:schemeClr val="dk1"/>
            </a:solidFill>
            <a:prstDash val="solid"/>
            <a:round/>
            <a:headEnd len="med" w="med" type="none"/>
            <a:tailEnd len="med" w="med" type="none"/>
          </a:ln>
        </p:spPr>
      </p:cxnSp>
      <p:sp>
        <p:nvSpPr>
          <p:cNvPr id="271" name="Google Shape;271;p40"/>
          <p:cNvSpPr txBox="1"/>
          <p:nvPr/>
        </p:nvSpPr>
        <p:spPr>
          <a:xfrm>
            <a:off x="0" y="280225"/>
            <a:ext cx="9144000" cy="277200"/>
          </a:xfrm>
          <a:prstGeom prst="rect">
            <a:avLst/>
          </a:prstGeom>
          <a:solidFill>
            <a:srgbClr val="FFFFFF"/>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1800">
                <a:latin typeface="Proxima Nova"/>
                <a:ea typeface="Proxima Nova"/>
                <a:cs typeface="Proxima Nova"/>
                <a:sym typeface="Proxima Nova"/>
              </a:rPr>
              <a:t>OAIS Functional Model Diagram</a:t>
            </a:r>
            <a:endParaRPr b="1">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 name="Shape 275"/>
        <p:cNvGrpSpPr/>
        <p:nvPr/>
      </p:nvGrpSpPr>
      <p:grpSpPr>
        <a:xfrm>
          <a:off x="0" y="0"/>
          <a:ext cx="0" cy="0"/>
          <a:chOff x="0" y="0"/>
          <a:chExt cx="0" cy="0"/>
        </a:xfrm>
      </p:grpSpPr>
      <p:sp>
        <p:nvSpPr>
          <p:cNvPr id="276" name="Google Shape;276;p41"/>
          <p:cNvSpPr/>
          <p:nvPr/>
        </p:nvSpPr>
        <p:spPr>
          <a:xfrm>
            <a:off x="1607250" y="801575"/>
            <a:ext cx="5777100" cy="3755700"/>
          </a:xfrm>
          <a:prstGeom prst="rect">
            <a:avLst/>
          </a:prstGeom>
          <a:solidFill>
            <a:srgbClr val="FFFFFF"/>
          </a:solidFill>
          <a:ln cap="flat" cmpd="sng" w="19050">
            <a:solidFill>
              <a:srgbClr val="00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41"/>
          <p:cNvCxnSpPr/>
          <p:nvPr/>
        </p:nvCxnSpPr>
        <p:spPr>
          <a:xfrm>
            <a:off x="3522375" y="1469575"/>
            <a:ext cx="0" cy="2515200"/>
          </a:xfrm>
          <a:prstGeom prst="straightConnector1">
            <a:avLst/>
          </a:prstGeom>
          <a:noFill/>
          <a:ln cap="flat" cmpd="sng" w="19050">
            <a:solidFill>
              <a:schemeClr val="dk1"/>
            </a:solidFill>
            <a:prstDash val="lgDash"/>
            <a:round/>
            <a:headEnd len="med" w="med" type="none"/>
            <a:tailEnd len="med" w="med" type="none"/>
          </a:ln>
        </p:spPr>
      </p:cxnSp>
      <p:cxnSp>
        <p:nvCxnSpPr>
          <p:cNvPr id="278" name="Google Shape;278;p41"/>
          <p:cNvCxnSpPr/>
          <p:nvPr/>
        </p:nvCxnSpPr>
        <p:spPr>
          <a:xfrm>
            <a:off x="4495800" y="1861650"/>
            <a:ext cx="0" cy="2515200"/>
          </a:xfrm>
          <a:prstGeom prst="straightConnector1">
            <a:avLst/>
          </a:prstGeom>
          <a:noFill/>
          <a:ln cap="flat" cmpd="sng" w="19050">
            <a:solidFill>
              <a:schemeClr val="dk1"/>
            </a:solidFill>
            <a:prstDash val="lgDash"/>
            <a:round/>
            <a:headEnd len="med" w="med" type="none"/>
            <a:tailEnd len="med" w="med" type="none"/>
          </a:ln>
        </p:spPr>
      </p:cxnSp>
      <p:sp>
        <p:nvSpPr>
          <p:cNvPr id="279" name="Google Shape;279;p41"/>
          <p:cNvSpPr/>
          <p:nvPr/>
        </p:nvSpPr>
        <p:spPr>
          <a:xfrm>
            <a:off x="4006650" y="2881800"/>
            <a:ext cx="978300" cy="646200"/>
          </a:xfrm>
          <a:prstGeom prst="flowChartAlternate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Proxima Nova Semibold"/>
                <a:ea typeface="Proxima Nova Semibold"/>
                <a:cs typeface="Proxima Nova Semibold"/>
                <a:sym typeface="Proxima Nova Semibold"/>
              </a:rPr>
              <a:t>Archival Storage</a:t>
            </a:r>
            <a:endParaRPr>
              <a:solidFill>
                <a:schemeClr val="dk1"/>
              </a:solidFill>
              <a:latin typeface="Proxima Nova Semibold"/>
              <a:ea typeface="Proxima Nova Semibold"/>
              <a:cs typeface="Proxima Nova Semibold"/>
              <a:sym typeface="Proxima Nova Semibold"/>
            </a:endParaRPr>
          </a:p>
        </p:txBody>
      </p:sp>
      <p:cxnSp>
        <p:nvCxnSpPr>
          <p:cNvPr id="280" name="Google Shape;280;p41"/>
          <p:cNvCxnSpPr/>
          <p:nvPr/>
        </p:nvCxnSpPr>
        <p:spPr>
          <a:xfrm>
            <a:off x="5109800" y="1833400"/>
            <a:ext cx="0" cy="2515200"/>
          </a:xfrm>
          <a:prstGeom prst="straightConnector1">
            <a:avLst/>
          </a:prstGeom>
          <a:noFill/>
          <a:ln cap="flat" cmpd="sng" w="19050">
            <a:solidFill>
              <a:schemeClr val="dk1"/>
            </a:solidFill>
            <a:prstDash val="lgDash"/>
            <a:round/>
            <a:headEnd len="med" w="med" type="none"/>
            <a:tailEnd len="med" w="med" type="none"/>
          </a:ln>
        </p:spPr>
      </p:cxnSp>
      <p:sp>
        <p:nvSpPr>
          <p:cNvPr id="281" name="Google Shape;281;p41"/>
          <p:cNvSpPr/>
          <p:nvPr/>
        </p:nvSpPr>
        <p:spPr>
          <a:xfrm>
            <a:off x="3786300" y="1789050"/>
            <a:ext cx="1419000" cy="646200"/>
          </a:xfrm>
          <a:prstGeom prst="flowChartAlternate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Proxima Nova Semibold"/>
                <a:ea typeface="Proxima Nova Semibold"/>
                <a:cs typeface="Proxima Nova Semibold"/>
                <a:sym typeface="Proxima Nova Semibold"/>
              </a:rPr>
              <a:t>Data Management</a:t>
            </a:r>
            <a:endParaRPr>
              <a:solidFill>
                <a:schemeClr val="dk1"/>
              </a:solidFill>
              <a:latin typeface="Proxima Nova Semibold"/>
              <a:ea typeface="Proxima Nova Semibold"/>
              <a:cs typeface="Proxima Nova Semibold"/>
              <a:sym typeface="Proxima Nova Semibold"/>
            </a:endParaRPr>
          </a:p>
        </p:txBody>
      </p:sp>
      <p:cxnSp>
        <p:nvCxnSpPr>
          <p:cNvPr id="282" name="Google Shape;282;p41"/>
          <p:cNvCxnSpPr/>
          <p:nvPr/>
        </p:nvCxnSpPr>
        <p:spPr>
          <a:xfrm>
            <a:off x="2176925" y="2468125"/>
            <a:ext cx="0" cy="1908600"/>
          </a:xfrm>
          <a:prstGeom prst="straightConnector1">
            <a:avLst/>
          </a:prstGeom>
          <a:noFill/>
          <a:ln cap="flat" cmpd="sng" w="19050">
            <a:solidFill>
              <a:schemeClr val="dk1"/>
            </a:solidFill>
            <a:prstDash val="lgDash"/>
            <a:round/>
            <a:headEnd len="med" w="med" type="none"/>
            <a:tailEnd len="med" w="med" type="none"/>
          </a:ln>
        </p:spPr>
      </p:cxnSp>
      <p:sp>
        <p:nvSpPr>
          <p:cNvPr id="283" name="Google Shape;283;p41"/>
          <p:cNvSpPr/>
          <p:nvPr/>
        </p:nvSpPr>
        <p:spPr>
          <a:xfrm>
            <a:off x="1846700" y="2356325"/>
            <a:ext cx="1419000" cy="646200"/>
          </a:xfrm>
          <a:prstGeom prst="flowChartAlternate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Proxima Nova Semibold"/>
                <a:ea typeface="Proxima Nova Semibold"/>
                <a:cs typeface="Proxima Nova Semibold"/>
                <a:sym typeface="Proxima Nova Semibold"/>
              </a:rPr>
              <a:t>Ingest</a:t>
            </a:r>
            <a:endParaRPr>
              <a:solidFill>
                <a:schemeClr val="dk1"/>
              </a:solidFill>
              <a:latin typeface="Proxima Nova Semibold"/>
              <a:ea typeface="Proxima Nova Semibold"/>
              <a:cs typeface="Proxima Nova Semibold"/>
              <a:sym typeface="Proxima Nova Semibold"/>
            </a:endParaRPr>
          </a:p>
        </p:txBody>
      </p:sp>
      <p:cxnSp>
        <p:nvCxnSpPr>
          <p:cNvPr id="284" name="Google Shape;284;p41"/>
          <p:cNvCxnSpPr/>
          <p:nvPr/>
        </p:nvCxnSpPr>
        <p:spPr>
          <a:xfrm>
            <a:off x="6869925" y="2468125"/>
            <a:ext cx="0" cy="1908600"/>
          </a:xfrm>
          <a:prstGeom prst="straightConnector1">
            <a:avLst/>
          </a:prstGeom>
          <a:noFill/>
          <a:ln cap="flat" cmpd="sng" w="19050">
            <a:solidFill>
              <a:schemeClr val="dk1"/>
            </a:solidFill>
            <a:prstDash val="lgDash"/>
            <a:round/>
            <a:headEnd len="med" w="med" type="none"/>
            <a:tailEnd len="med" w="med" type="none"/>
          </a:ln>
        </p:spPr>
      </p:cxnSp>
      <p:sp>
        <p:nvSpPr>
          <p:cNvPr id="285" name="Google Shape;285;p41"/>
          <p:cNvSpPr/>
          <p:nvPr/>
        </p:nvSpPr>
        <p:spPr>
          <a:xfrm>
            <a:off x="6360350" y="2210225"/>
            <a:ext cx="838800" cy="1134000"/>
          </a:xfrm>
          <a:prstGeom prst="flowChartAlternate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Proxima Nova Semibold"/>
                <a:ea typeface="Proxima Nova Semibold"/>
                <a:cs typeface="Proxima Nova Semibold"/>
                <a:sym typeface="Proxima Nova Semibold"/>
              </a:rPr>
              <a:t>Access</a:t>
            </a:r>
            <a:endParaRPr>
              <a:solidFill>
                <a:schemeClr val="dk1"/>
              </a:solidFill>
              <a:latin typeface="Proxima Nova Semibold"/>
              <a:ea typeface="Proxima Nova Semibold"/>
              <a:cs typeface="Proxima Nova Semibold"/>
              <a:sym typeface="Proxima Nova Semibold"/>
            </a:endParaRPr>
          </a:p>
        </p:txBody>
      </p:sp>
      <p:cxnSp>
        <p:nvCxnSpPr>
          <p:cNvPr id="286" name="Google Shape;286;p41"/>
          <p:cNvCxnSpPr>
            <a:stCxn id="283" idx="0"/>
            <a:endCxn id="281" idx="1"/>
          </p:cNvCxnSpPr>
          <p:nvPr/>
        </p:nvCxnSpPr>
        <p:spPr>
          <a:xfrm flipH="1" rot="10800000">
            <a:off x="2556200" y="2112125"/>
            <a:ext cx="1230000" cy="244200"/>
          </a:xfrm>
          <a:prstGeom prst="straightConnector1">
            <a:avLst/>
          </a:prstGeom>
          <a:noFill/>
          <a:ln cap="flat" cmpd="sng" w="19050">
            <a:solidFill>
              <a:schemeClr val="dk1"/>
            </a:solidFill>
            <a:prstDash val="solid"/>
            <a:round/>
            <a:headEnd len="med" w="med" type="none"/>
            <a:tailEnd len="med" w="med" type="triangle"/>
          </a:ln>
        </p:spPr>
      </p:cxnSp>
      <p:cxnSp>
        <p:nvCxnSpPr>
          <p:cNvPr id="287" name="Google Shape;287;p41"/>
          <p:cNvCxnSpPr>
            <a:stCxn id="283" idx="2"/>
            <a:endCxn id="279" idx="1"/>
          </p:cNvCxnSpPr>
          <p:nvPr/>
        </p:nvCxnSpPr>
        <p:spPr>
          <a:xfrm>
            <a:off x="2556200" y="3002525"/>
            <a:ext cx="1450500" cy="202500"/>
          </a:xfrm>
          <a:prstGeom prst="straightConnector1">
            <a:avLst/>
          </a:prstGeom>
          <a:noFill/>
          <a:ln cap="flat" cmpd="sng" w="19050">
            <a:solidFill>
              <a:schemeClr val="dk1"/>
            </a:solidFill>
            <a:prstDash val="solid"/>
            <a:round/>
            <a:headEnd len="med" w="med" type="none"/>
            <a:tailEnd len="med" w="med" type="triangle"/>
          </a:ln>
        </p:spPr>
      </p:cxnSp>
      <p:cxnSp>
        <p:nvCxnSpPr>
          <p:cNvPr id="288" name="Google Shape;288;p41"/>
          <p:cNvCxnSpPr>
            <a:stCxn id="281" idx="3"/>
          </p:cNvCxnSpPr>
          <p:nvPr/>
        </p:nvCxnSpPr>
        <p:spPr>
          <a:xfrm>
            <a:off x="5205300" y="2112150"/>
            <a:ext cx="1171500" cy="384300"/>
          </a:xfrm>
          <a:prstGeom prst="straightConnector1">
            <a:avLst/>
          </a:prstGeom>
          <a:noFill/>
          <a:ln cap="flat" cmpd="sng" w="19050">
            <a:solidFill>
              <a:schemeClr val="dk1"/>
            </a:solidFill>
            <a:prstDash val="solid"/>
            <a:round/>
            <a:headEnd len="med" w="med" type="none"/>
            <a:tailEnd len="med" w="med" type="triangle"/>
          </a:ln>
        </p:spPr>
      </p:cxnSp>
      <p:cxnSp>
        <p:nvCxnSpPr>
          <p:cNvPr id="289" name="Google Shape;289;p41"/>
          <p:cNvCxnSpPr>
            <a:stCxn id="279" idx="3"/>
          </p:cNvCxnSpPr>
          <p:nvPr/>
        </p:nvCxnSpPr>
        <p:spPr>
          <a:xfrm flipH="1" rot="10800000">
            <a:off x="4984950" y="2986200"/>
            <a:ext cx="1410600" cy="218700"/>
          </a:xfrm>
          <a:prstGeom prst="straightConnector1">
            <a:avLst/>
          </a:prstGeom>
          <a:noFill/>
          <a:ln cap="flat" cmpd="sng" w="19050">
            <a:solidFill>
              <a:schemeClr val="dk1"/>
            </a:solidFill>
            <a:prstDash val="solid"/>
            <a:round/>
            <a:headEnd len="med" w="med" type="none"/>
            <a:tailEnd len="med" w="med" type="triangle"/>
          </a:ln>
        </p:spPr>
      </p:cxnSp>
      <p:sp>
        <p:nvSpPr>
          <p:cNvPr id="290" name="Google Shape;290;p41"/>
          <p:cNvSpPr/>
          <p:nvPr/>
        </p:nvSpPr>
        <p:spPr>
          <a:xfrm>
            <a:off x="1846700" y="1645563"/>
            <a:ext cx="1301700" cy="5295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100">
                <a:latin typeface="Proxima Nova"/>
                <a:ea typeface="Proxima Nova"/>
                <a:cs typeface="Proxima Nova"/>
                <a:sym typeface="Proxima Nova"/>
              </a:rPr>
              <a:t>Descriptive information</a:t>
            </a:r>
            <a:endParaRPr b="1" sz="1100">
              <a:latin typeface="Proxima Nova"/>
              <a:ea typeface="Proxima Nova"/>
              <a:cs typeface="Proxima Nova"/>
              <a:sym typeface="Proxima Nova"/>
            </a:endParaRPr>
          </a:p>
        </p:txBody>
      </p:sp>
      <p:sp>
        <p:nvSpPr>
          <p:cNvPr id="291" name="Google Shape;291;p41"/>
          <p:cNvSpPr/>
          <p:nvPr/>
        </p:nvSpPr>
        <p:spPr>
          <a:xfrm>
            <a:off x="5479575" y="1572513"/>
            <a:ext cx="1301700" cy="5295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100">
                <a:latin typeface="Proxima Nova"/>
                <a:ea typeface="Proxima Nova"/>
                <a:cs typeface="Proxima Nova"/>
                <a:sym typeface="Proxima Nova"/>
              </a:rPr>
              <a:t>Descriptive information</a:t>
            </a:r>
            <a:endParaRPr b="1" sz="1100">
              <a:latin typeface="Proxima Nova"/>
              <a:ea typeface="Proxima Nova"/>
              <a:cs typeface="Proxima Nova"/>
              <a:sym typeface="Proxima Nova"/>
            </a:endParaRPr>
          </a:p>
        </p:txBody>
      </p:sp>
      <p:sp>
        <p:nvSpPr>
          <p:cNvPr id="292" name="Google Shape;292;p41"/>
          <p:cNvSpPr txBox="1"/>
          <p:nvPr/>
        </p:nvSpPr>
        <p:spPr>
          <a:xfrm rot="-5400000">
            <a:off x="-275000" y="2647925"/>
            <a:ext cx="1450500" cy="21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lang="en">
                <a:solidFill>
                  <a:schemeClr val="dk1"/>
                </a:solidFill>
                <a:latin typeface="Proxima Nova Semibold"/>
                <a:ea typeface="Proxima Nova Semibold"/>
                <a:cs typeface="Proxima Nova Semibold"/>
                <a:sym typeface="Proxima Nova Semibold"/>
              </a:rPr>
              <a:t>PRODUCER</a:t>
            </a:r>
            <a:endParaRPr>
              <a:solidFill>
                <a:schemeClr val="dk1"/>
              </a:solidFill>
              <a:latin typeface="Proxima Nova Semibold"/>
              <a:ea typeface="Proxima Nova Semibold"/>
              <a:cs typeface="Proxima Nova Semibold"/>
              <a:sym typeface="Proxima Nova Semibold"/>
            </a:endParaRPr>
          </a:p>
        </p:txBody>
      </p:sp>
      <p:cxnSp>
        <p:nvCxnSpPr>
          <p:cNvPr id="293" name="Google Shape;293;p41"/>
          <p:cNvCxnSpPr>
            <a:stCxn id="292" idx="2"/>
            <a:endCxn id="283" idx="1"/>
          </p:cNvCxnSpPr>
          <p:nvPr/>
        </p:nvCxnSpPr>
        <p:spPr>
          <a:xfrm flipH="1" rot="10800000">
            <a:off x="557950" y="2679425"/>
            <a:ext cx="1288800" cy="76200"/>
          </a:xfrm>
          <a:prstGeom prst="straightConnector1">
            <a:avLst/>
          </a:prstGeom>
          <a:noFill/>
          <a:ln cap="flat" cmpd="sng" w="19050">
            <a:solidFill>
              <a:schemeClr val="dk1"/>
            </a:solidFill>
            <a:prstDash val="solid"/>
            <a:round/>
            <a:headEnd len="med" w="med" type="none"/>
            <a:tailEnd len="med" w="med" type="triangle"/>
          </a:ln>
        </p:spPr>
      </p:cxnSp>
      <p:sp>
        <p:nvSpPr>
          <p:cNvPr id="294" name="Google Shape;294;p41"/>
          <p:cNvSpPr/>
          <p:nvPr/>
        </p:nvSpPr>
        <p:spPr>
          <a:xfrm>
            <a:off x="712100" y="2802600"/>
            <a:ext cx="741000" cy="402300"/>
          </a:xfrm>
          <a:prstGeom prst="ellipse">
            <a:avLst/>
          </a:prstGeom>
          <a:solidFill>
            <a:srgbClr val="FFD966"/>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600">
                <a:latin typeface="Proxima Nova"/>
                <a:ea typeface="Proxima Nova"/>
                <a:cs typeface="Proxima Nova"/>
                <a:sym typeface="Proxima Nova"/>
              </a:rPr>
              <a:t>SIP</a:t>
            </a:r>
            <a:endParaRPr b="1" sz="1600">
              <a:latin typeface="Proxima Nova"/>
              <a:ea typeface="Proxima Nova"/>
              <a:cs typeface="Proxima Nova"/>
              <a:sym typeface="Proxima Nova"/>
            </a:endParaRPr>
          </a:p>
        </p:txBody>
      </p:sp>
      <p:sp>
        <p:nvSpPr>
          <p:cNvPr id="295" name="Google Shape;295;p41"/>
          <p:cNvSpPr/>
          <p:nvPr/>
        </p:nvSpPr>
        <p:spPr>
          <a:xfrm>
            <a:off x="2539113" y="3221275"/>
            <a:ext cx="741000" cy="402300"/>
          </a:xfrm>
          <a:prstGeom prst="ellipse">
            <a:avLst/>
          </a:prstGeom>
          <a:solidFill>
            <a:srgbClr val="FFD966"/>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600">
                <a:latin typeface="Proxima Nova"/>
                <a:ea typeface="Proxima Nova"/>
                <a:cs typeface="Proxima Nova"/>
                <a:sym typeface="Proxima Nova"/>
              </a:rPr>
              <a:t>AIP</a:t>
            </a:r>
            <a:endParaRPr b="1" sz="1600">
              <a:latin typeface="Proxima Nova"/>
              <a:ea typeface="Proxima Nova"/>
              <a:cs typeface="Proxima Nova"/>
              <a:sym typeface="Proxima Nova"/>
            </a:endParaRPr>
          </a:p>
        </p:txBody>
      </p:sp>
      <p:sp>
        <p:nvSpPr>
          <p:cNvPr id="296" name="Google Shape;296;p41"/>
          <p:cNvSpPr/>
          <p:nvPr/>
        </p:nvSpPr>
        <p:spPr>
          <a:xfrm>
            <a:off x="5619350" y="3221275"/>
            <a:ext cx="741000" cy="402300"/>
          </a:xfrm>
          <a:prstGeom prst="ellipse">
            <a:avLst/>
          </a:prstGeom>
          <a:solidFill>
            <a:srgbClr val="FFD966"/>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600">
                <a:latin typeface="Proxima Nova"/>
                <a:ea typeface="Proxima Nova"/>
                <a:cs typeface="Proxima Nova"/>
                <a:sym typeface="Proxima Nova"/>
              </a:rPr>
              <a:t>AIP</a:t>
            </a:r>
            <a:endParaRPr b="1" sz="1600">
              <a:latin typeface="Proxima Nova"/>
              <a:ea typeface="Proxima Nova"/>
              <a:cs typeface="Proxima Nova"/>
              <a:sym typeface="Proxima Nova"/>
            </a:endParaRPr>
          </a:p>
        </p:txBody>
      </p:sp>
      <p:sp>
        <p:nvSpPr>
          <p:cNvPr id="297" name="Google Shape;297;p41"/>
          <p:cNvSpPr/>
          <p:nvPr/>
        </p:nvSpPr>
        <p:spPr>
          <a:xfrm>
            <a:off x="7605563" y="3310625"/>
            <a:ext cx="741000" cy="402300"/>
          </a:xfrm>
          <a:prstGeom prst="ellipse">
            <a:avLst/>
          </a:prstGeom>
          <a:solidFill>
            <a:srgbClr val="FFD966"/>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600">
                <a:latin typeface="Proxima Nova"/>
                <a:ea typeface="Proxima Nova"/>
                <a:cs typeface="Proxima Nova"/>
                <a:sym typeface="Proxima Nova"/>
              </a:rPr>
              <a:t>DIP</a:t>
            </a:r>
            <a:endParaRPr b="1" sz="1600">
              <a:latin typeface="Proxima Nova"/>
              <a:ea typeface="Proxima Nova"/>
              <a:cs typeface="Proxima Nova"/>
              <a:sym typeface="Proxima Nova"/>
            </a:endParaRPr>
          </a:p>
        </p:txBody>
      </p:sp>
      <p:sp>
        <p:nvSpPr>
          <p:cNvPr id="298" name="Google Shape;298;p41"/>
          <p:cNvSpPr txBox="1"/>
          <p:nvPr/>
        </p:nvSpPr>
        <p:spPr>
          <a:xfrm rot="-5400000">
            <a:off x="7933288" y="2620625"/>
            <a:ext cx="1450500" cy="21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lang="en">
                <a:solidFill>
                  <a:schemeClr val="dk1"/>
                </a:solidFill>
                <a:latin typeface="Proxima Nova Semibold"/>
                <a:ea typeface="Proxima Nova Semibold"/>
                <a:cs typeface="Proxima Nova Semibold"/>
                <a:sym typeface="Proxima Nova Semibold"/>
              </a:rPr>
              <a:t>CONSUMER</a:t>
            </a:r>
            <a:endParaRPr>
              <a:solidFill>
                <a:schemeClr val="dk1"/>
              </a:solidFill>
              <a:latin typeface="Proxima Nova Semibold"/>
              <a:ea typeface="Proxima Nova Semibold"/>
              <a:cs typeface="Proxima Nova Semibold"/>
              <a:sym typeface="Proxima Nova Semibold"/>
            </a:endParaRPr>
          </a:p>
        </p:txBody>
      </p:sp>
      <p:cxnSp>
        <p:nvCxnSpPr>
          <p:cNvPr id="299" name="Google Shape;299;p41"/>
          <p:cNvCxnSpPr/>
          <p:nvPr/>
        </p:nvCxnSpPr>
        <p:spPr>
          <a:xfrm rot="10800000">
            <a:off x="7155525" y="2439875"/>
            <a:ext cx="1319100" cy="0"/>
          </a:xfrm>
          <a:prstGeom prst="straightConnector1">
            <a:avLst/>
          </a:prstGeom>
          <a:noFill/>
          <a:ln cap="flat" cmpd="sng" w="19050">
            <a:solidFill>
              <a:schemeClr val="dk1"/>
            </a:solidFill>
            <a:prstDash val="solid"/>
            <a:round/>
            <a:headEnd len="med" w="med" type="none"/>
            <a:tailEnd len="med" w="med" type="triangle"/>
          </a:ln>
        </p:spPr>
      </p:cxnSp>
      <p:cxnSp>
        <p:nvCxnSpPr>
          <p:cNvPr id="300" name="Google Shape;300;p41"/>
          <p:cNvCxnSpPr/>
          <p:nvPr/>
        </p:nvCxnSpPr>
        <p:spPr>
          <a:xfrm>
            <a:off x="7199025" y="2777225"/>
            <a:ext cx="1275600" cy="0"/>
          </a:xfrm>
          <a:prstGeom prst="straightConnector1">
            <a:avLst/>
          </a:prstGeom>
          <a:noFill/>
          <a:ln cap="flat" cmpd="sng" w="19050">
            <a:solidFill>
              <a:schemeClr val="dk1"/>
            </a:solidFill>
            <a:prstDash val="solid"/>
            <a:round/>
            <a:headEnd len="med" w="med" type="none"/>
            <a:tailEnd len="med" w="med" type="triangle"/>
          </a:ln>
        </p:spPr>
      </p:cxnSp>
      <p:sp>
        <p:nvSpPr>
          <p:cNvPr id="301" name="Google Shape;301;p41"/>
          <p:cNvSpPr txBox="1"/>
          <p:nvPr/>
        </p:nvSpPr>
        <p:spPr>
          <a:xfrm>
            <a:off x="7486916" y="2257238"/>
            <a:ext cx="6528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100">
                <a:latin typeface="Proxima Nova"/>
                <a:ea typeface="Proxima Nova"/>
                <a:cs typeface="Proxima Nova"/>
                <a:sym typeface="Proxima Nova"/>
              </a:rPr>
              <a:t>Queries</a:t>
            </a:r>
            <a:endParaRPr b="1" sz="1100">
              <a:latin typeface="Proxima Nova"/>
              <a:ea typeface="Proxima Nova"/>
              <a:cs typeface="Proxima Nova"/>
              <a:sym typeface="Proxima Nova"/>
            </a:endParaRPr>
          </a:p>
        </p:txBody>
      </p:sp>
      <p:sp>
        <p:nvSpPr>
          <p:cNvPr id="302" name="Google Shape;302;p41"/>
          <p:cNvSpPr txBox="1"/>
          <p:nvPr/>
        </p:nvSpPr>
        <p:spPr>
          <a:xfrm>
            <a:off x="7486916" y="2530662"/>
            <a:ext cx="10836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100">
                <a:latin typeface="Proxima Nova"/>
                <a:ea typeface="Proxima Nova"/>
                <a:cs typeface="Proxima Nova"/>
                <a:sym typeface="Proxima Nova"/>
              </a:rPr>
              <a:t>Query responses</a:t>
            </a:r>
            <a:endParaRPr b="1" sz="1100">
              <a:latin typeface="Proxima Nova"/>
              <a:ea typeface="Proxima Nova"/>
              <a:cs typeface="Proxima Nova"/>
              <a:sym typeface="Proxima Nova"/>
            </a:endParaRPr>
          </a:p>
        </p:txBody>
      </p:sp>
      <p:cxnSp>
        <p:nvCxnSpPr>
          <p:cNvPr id="303" name="Google Shape;303;p41"/>
          <p:cNvCxnSpPr/>
          <p:nvPr/>
        </p:nvCxnSpPr>
        <p:spPr>
          <a:xfrm rot="10800000">
            <a:off x="7155525" y="2973275"/>
            <a:ext cx="1319100" cy="0"/>
          </a:xfrm>
          <a:prstGeom prst="straightConnector1">
            <a:avLst/>
          </a:prstGeom>
          <a:noFill/>
          <a:ln cap="flat" cmpd="sng" w="19050">
            <a:solidFill>
              <a:schemeClr val="dk1"/>
            </a:solidFill>
            <a:prstDash val="solid"/>
            <a:round/>
            <a:headEnd len="med" w="med" type="none"/>
            <a:tailEnd len="med" w="med" type="triangle"/>
          </a:ln>
        </p:spPr>
      </p:cxnSp>
      <p:sp>
        <p:nvSpPr>
          <p:cNvPr id="304" name="Google Shape;304;p41"/>
          <p:cNvSpPr txBox="1"/>
          <p:nvPr/>
        </p:nvSpPr>
        <p:spPr>
          <a:xfrm>
            <a:off x="7486916" y="2790650"/>
            <a:ext cx="6528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100">
                <a:latin typeface="Proxima Nova"/>
                <a:ea typeface="Proxima Nova"/>
                <a:cs typeface="Proxima Nova"/>
                <a:sym typeface="Proxima Nova"/>
              </a:rPr>
              <a:t>Orders</a:t>
            </a:r>
            <a:endParaRPr b="1" sz="1100">
              <a:latin typeface="Proxima Nova"/>
              <a:ea typeface="Proxima Nova"/>
              <a:cs typeface="Proxima Nova"/>
              <a:sym typeface="Proxima Nova"/>
            </a:endParaRPr>
          </a:p>
        </p:txBody>
      </p:sp>
      <p:cxnSp>
        <p:nvCxnSpPr>
          <p:cNvPr id="305" name="Google Shape;305;p41"/>
          <p:cNvCxnSpPr/>
          <p:nvPr/>
        </p:nvCxnSpPr>
        <p:spPr>
          <a:xfrm>
            <a:off x="7199025" y="3237038"/>
            <a:ext cx="1275600" cy="0"/>
          </a:xfrm>
          <a:prstGeom prst="straightConnector1">
            <a:avLst/>
          </a:prstGeom>
          <a:noFill/>
          <a:ln cap="flat" cmpd="sng" w="19050">
            <a:solidFill>
              <a:schemeClr val="dk1"/>
            </a:solidFill>
            <a:prstDash val="solid"/>
            <a:round/>
            <a:headEnd len="med" w="med" type="none"/>
            <a:tailEnd len="med" w="med" type="triangle"/>
          </a:ln>
        </p:spPr>
      </p:cxnSp>
      <p:cxnSp>
        <p:nvCxnSpPr>
          <p:cNvPr id="306" name="Google Shape;306;p41"/>
          <p:cNvCxnSpPr/>
          <p:nvPr/>
        </p:nvCxnSpPr>
        <p:spPr>
          <a:xfrm flipH="1" rot="10800000">
            <a:off x="452850" y="1270275"/>
            <a:ext cx="657900" cy="748500"/>
          </a:xfrm>
          <a:prstGeom prst="straightConnector1">
            <a:avLst/>
          </a:prstGeom>
          <a:noFill/>
          <a:ln cap="flat" cmpd="sng" w="19050">
            <a:solidFill>
              <a:schemeClr val="dk1"/>
            </a:solidFill>
            <a:prstDash val="solid"/>
            <a:round/>
            <a:headEnd len="med" w="med" type="none"/>
            <a:tailEnd len="med" w="med" type="none"/>
          </a:ln>
        </p:spPr>
      </p:cxnSp>
      <p:cxnSp>
        <p:nvCxnSpPr>
          <p:cNvPr id="307" name="Google Shape;307;p41"/>
          <p:cNvCxnSpPr>
            <a:stCxn id="292" idx="1"/>
          </p:cNvCxnSpPr>
          <p:nvPr/>
        </p:nvCxnSpPr>
        <p:spPr>
          <a:xfrm>
            <a:off x="450250" y="3480875"/>
            <a:ext cx="717000" cy="719700"/>
          </a:xfrm>
          <a:prstGeom prst="straightConnector1">
            <a:avLst/>
          </a:prstGeom>
          <a:noFill/>
          <a:ln cap="flat" cmpd="sng" w="19050">
            <a:solidFill>
              <a:schemeClr val="dk1"/>
            </a:solidFill>
            <a:prstDash val="solid"/>
            <a:round/>
            <a:headEnd len="med" w="med" type="none"/>
            <a:tailEnd len="med" w="med" type="none"/>
          </a:ln>
        </p:spPr>
      </p:cxnSp>
      <p:cxnSp>
        <p:nvCxnSpPr>
          <p:cNvPr id="308" name="Google Shape;308;p41"/>
          <p:cNvCxnSpPr>
            <a:stCxn id="298" idx="3"/>
          </p:cNvCxnSpPr>
          <p:nvPr/>
        </p:nvCxnSpPr>
        <p:spPr>
          <a:xfrm rot="10800000">
            <a:off x="7967338" y="1270175"/>
            <a:ext cx="691200" cy="732900"/>
          </a:xfrm>
          <a:prstGeom prst="straightConnector1">
            <a:avLst/>
          </a:prstGeom>
          <a:noFill/>
          <a:ln cap="flat" cmpd="sng" w="19050">
            <a:solidFill>
              <a:schemeClr val="dk1"/>
            </a:solidFill>
            <a:prstDash val="solid"/>
            <a:round/>
            <a:headEnd len="med" w="med" type="none"/>
            <a:tailEnd len="med" w="med" type="none"/>
          </a:ln>
        </p:spPr>
      </p:cxnSp>
      <p:cxnSp>
        <p:nvCxnSpPr>
          <p:cNvPr id="309" name="Google Shape;309;p41"/>
          <p:cNvCxnSpPr/>
          <p:nvPr/>
        </p:nvCxnSpPr>
        <p:spPr>
          <a:xfrm flipH="1">
            <a:off x="7967213" y="3451925"/>
            <a:ext cx="657900" cy="748500"/>
          </a:xfrm>
          <a:prstGeom prst="straightConnector1">
            <a:avLst/>
          </a:prstGeom>
          <a:noFill/>
          <a:ln cap="flat" cmpd="sng" w="19050">
            <a:solidFill>
              <a:schemeClr val="dk1"/>
            </a:solidFill>
            <a:prstDash val="solid"/>
            <a:round/>
            <a:headEnd len="med" w="med" type="none"/>
            <a:tailEnd len="med" w="med" type="none"/>
          </a:ln>
        </p:spPr>
      </p:cxnSp>
      <p:cxnSp>
        <p:nvCxnSpPr>
          <p:cNvPr id="310" name="Google Shape;310;p41"/>
          <p:cNvCxnSpPr/>
          <p:nvPr/>
        </p:nvCxnSpPr>
        <p:spPr>
          <a:xfrm rot="10800000">
            <a:off x="1110875" y="1263050"/>
            <a:ext cx="6867300" cy="8700"/>
          </a:xfrm>
          <a:prstGeom prst="straightConnector1">
            <a:avLst/>
          </a:prstGeom>
          <a:noFill/>
          <a:ln cap="flat" cmpd="sng" w="19050">
            <a:solidFill>
              <a:schemeClr val="dk1"/>
            </a:solidFill>
            <a:prstDash val="solid"/>
            <a:round/>
            <a:headEnd len="med" w="med" type="none"/>
            <a:tailEnd len="med" w="med" type="none"/>
          </a:ln>
        </p:spPr>
      </p:cxnSp>
      <p:cxnSp>
        <p:nvCxnSpPr>
          <p:cNvPr id="311" name="Google Shape;311;p41"/>
          <p:cNvCxnSpPr/>
          <p:nvPr/>
        </p:nvCxnSpPr>
        <p:spPr>
          <a:xfrm rot="10800000">
            <a:off x="1167150" y="4200425"/>
            <a:ext cx="6801600" cy="0"/>
          </a:xfrm>
          <a:prstGeom prst="straightConnector1">
            <a:avLst/>
          </a:prstGeom>
          <a:noFill/>
          <a:ln cap="flat" cmpd="sng" w="19050">
            <a:solidFill>
              <a:schemeClr val="dk1"/>
            </a:solidFill>
            <a:prstDash val="solid"/>
            <a:round/>
            <a:headEnd len="med" w="med" type="none"/>
            <a:tailEnd len="med" w="med" type="none"/>
          </a:ln>
        </p:spPr>
      </p:cxnSp>
      <p:sp>
        <p:nvSpPr>
          <p:cNvPr id="312" name="Google Shape;312;p41"/>
          <p:cNvSpPr/>
          <p:nvPr/>
        </p:nvSpPr>
        <p:spPr>
          <a:xfrm>
            <a:off x="1846700" y="3974550"/>
            <a:ext cx="5298300" cy="402300"/>
          </a:xfrm>
          <a:prstGeom prst="flowChartAlternate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Proxima Nova Semibold"/>
                <a:ea typeface="Proxima Nova Semibold"/>
                <a:cs typeface="Proxima Nova Semibold"/>
                <a:sym typeface="Proxima Nova Semibold"/>
              </a:rPr>
              <a:t>Administration</a:t>
            </a:r>
            <a:endParaRPr>
              <a:solidFill>
                <a:schemeClr val="dk1"/>
              </a:solidFill>
              <a:latin typeface="Proxima Nova Semibold"/>
              <a:ea typeface="Proxima Nova Semibold"/>
              <a:cs typeface="Proxima Nova Semibold"/>
              <a:sym typeface="Proxima Nova Semibold"/>
            </a:endParaRPr>
          </a:p>
        </p:txBody>
      </p:sp>
      <p:sp>
        <p:nvSpPr>
          <p:cNvPr id="313" name="Google Shape;313;p41"/>
          <p:cNvSpPr/>
          <p:nvPr/>
        </p:nvSpPr>
        <p:spPr>
          <a:xfrm>
            <a:off x="2767350" y="1062000"/>
            <a:ext cx="3456900" cy="402300"/>
          </a:xfrm>
          <a:prstGeom prst="flowChartAlternate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Proxima Nova Semibold"/>
                <a:ea typeface="Proxima Nova Semibold"/>
                <a:cs typeface="Proxima Nova Semibold"/>
                <a:sym typeface="Proxima Nova Semibold"/>
              </a:rPr>
              <a:t>Preservation Planning</a:t>
            </a:r>
            <a:endParaRPr>
              <a:solidFill>
                <a:schemeClr val="dk1"/>
              </a:solidFill>
              <a:latin typeface="Proxima Nova Semibold"/>
              <a:ea typeface="Proxima Nova Semibold"/>
              <a:cs typeface="Proxima Nova Semibold"/>
              <a:sym typeface="Proxima Nova Semibold"/>
            </a:endParaRPr>
          </a:p>
        </p:txBody>
      </p:sp>
      <p:sp>
        <p:nvSpPr>
          <p:cNvPr id="314" name="Google Shape;314;p41"/>
          <p:cNvSpPr txBox="1"/>
          <p:nvPr/>
        </p:nvSpPr>
        <p:spPr>
          <a:xfrm>
            <a:off x="3770550" y="4710250"/>
            <a:ext cx="1450500" cy="2154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MANAGEMENT</a:t>
            </a:r>
            <a:endParaRPr b="1">
              <a:latin typeface="Proxima Nova"/>
              <a:ea typeface="Proxima Nova"/>
              <a:cs typeface="Proxima Nova"/>
              <a:sym typeface="Proxima Nova"/>
            </a:endParaRPr>
          </a:p>
        </p:txBody>
      </p:sp>
      <p:cxnSp>
        <p:nvCxnSpPr>
          <p:cNvPr id="315" name="Google Shape;315;p41"/>
          <p:cNvCxnSpPr>
            <a:stCxn id="314" idx="0"/>
            <a:endCxn id="312" idx="2"/>
          </p:cNvCxnSpPr>
          <p:nvPr/>
        </p:nvCxnSpPr>
        <p:spPr>
          <a:xfrm rot="10800000">
            <a:off x="4495800" y="4376950"/>
            <a:ext cx="0" cy="333300"/>
          </a:xfrm>
          <a:prstGeom prst="straightConnector1">
            <a:avLst/>
          </a:prstGeom>
          <a:noFill/>
          <a:ln cap="flat" cmpd="sng" w="19050">
            <a:solidFill>
              <a:schemeClr val="dk1"/>
            </a:solidFill>
            <a:prstDash val="solid"/>
            <a:round/>
            <a:headEnd len="med" w="med" type="none"/>
            <a:tailEnd len="med" w="med" type="none"/>
          </a:ln>
        </p:spPr>
      </p:cxnSp>
      <p:sp>
        <p:nvSpPr>
          <p:cNvPr id="316" name="Google Shape;316;p41"/>
          <p:cNvSpPr txBox="1"/>
          <p:nvPr/>
        </p:nvSpPr>
        <p:spPr>
          <a:xfrm>
            <a:off x="0" y="280225"/>
            <a:ext cx="9144000" cy="277200"/>
          </a:xfrm>
          <a:prstGeom prst="rect">
            <a:avLst/>
          </a:prstGeom>
          <a:solidFill>
            <a:srgbClr val="FFFFFF"/>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1800">
                <a:latin typeface="Proxima Nova"/>
                <a:ea typeface="Proxima Nova"/>
                <a:cs typeface="Proxima Nova"/>
                <a:sym typeface="Proxima Nova"/>
              </a:rPr>
              <a:t>Information Packages</a:t>
            </a:r>
            <a:endParaRPr b="1">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64" name="Shape 64"/>
        <p:cNvGrpSpPr/>
        <p:nvPr/>
      </p:nvGrpSpPr>
      <p:grpSpPr>
        <a:xfrm>
          <a:off x="0" y="0"/>
          <a:ext cx="0" cy="0"/>
          <a:chOff x="0" y="0"/>
          <a:chExt cx="0" cy="0"/>
        </a:xfrm>
      </p:grpSpPr>
      <p:sp>
        <p:nvSpPr>
          <p:cNvPr id="65" name="Google Shape;65;p15"/>
          <p:cNvSpPr/>
          <p:nvPr/>
        </p:nvSpPr>
        <p:spPr>
          <a:xfrm>
            <a:off x="372325" y="1035725"/>
            <a:ext cx="8321700" cy="3738300"/>
          </a:xfrm>
          <a:prstGeom prst="round2DiagRect">
            <a:avLst>
              <a:gd fmla="val 16667" name="adj1"/>
              <a:gd fmla="val 0" name="adj2"/>
            </a:avLst>
          </a:prstGeom>
          <a:solidFill>
            <a:srgbClr val="D9EAD3"/>
          </a:solidFill>
          <a:ln>
            <a:noFill/>
          </a:ln>
        </p:spPr>
        <p:txBody>
          <a:bodyPr anchorCtr="0" anchor="ctr" bIns="0" lIns="182875" spcFirstLastPara="1" rIns="0" wrap="square" tIns="0">
            <a:noAutofit/>
          </a:bodyPr>
          <a:lstStyle/>
          <a:p>
            <a:pPr indent="-381000" lvl="0" marL="457200" rtl="0" algn="l">
              <a:lnSpc>
                <a:spcPct val="115000"/>
              </a:lnSpc>
              <a:spcBef>
                <a:spcPts val="0"/>
              </a:spcBef>
              <a:spcAft>
                <a:spcPts val="0"/>
              </a:spcAft>
              <a:buClr>
                <a:srgbClr val="274E13"/>
              </a:buClr>
              <a:buSzPts val="2400"/>
              <a:buFont typeface="Proxima Nova"/>
              <a:buChar char="●"/>
            </a:pPr>
            <a:r>
              <a:rPr lang="en" sz="2400">
                <a:solidFill>
                  <a:srgbClr val="274E13"/>
                </a:solidFill>
                <a:latin typeface="Proxima Nova"/>
                <a:ea typeface="Proxima Nova"/>
                <a:cs typeface="Proxima Nova"/>
                <a:sym typeface="Proxima Nova"/>
              </a:rPr>
              <a:t>Submit your file format choice (File Format paper due February 4)</a:t>
            </a:r>
            <a:endParaRPr sz="2400">
              <a:solidFill>
                <a:srgbClr val="274E13"/>
              </a:solidFill>
              <a:latin typeface="Proxima Nova"/>
              <a:ea typeface="Proxima Nova"/>
              <a:cs typeface="Proxima Nova"/>
              <a:sym typeface="Proxima Nova"/>
            </a:endParaRPr>
          </a:p>
          <a:p>
            <a:pPr indent="-381000" lvl="0" marL="457200" rtl="0" algn="l">
              <a:lnSpc>
                <a:spcPct val="115000"/>
              </a:lnSpc>
              <a:spcBef>
                <a:spcPts val="0"/>
              </a:spcBef>
              <a:spcAft>
                <a:spcPts val="0"/>
              </a:spcAft>
              <a:buClr>
                <a:srgbClr val="274E13"/>
              </a:buClr>
              <a:buSzPts val="2400"/>
              <a:buFont typeface="Proxima Nova"/>
              <a:buChar char="●"/>
            </a:pPr>
            <a:r>
              <a:rPr lang="en" sz="2400">
                <a:solidFill>
                  <a:srgbClr val="274E13"/>
                </a:solidFill>
                <a:latin typeface="Proxima Nova"/>
                <a:ea typeface="Proxima Nova"/>
                <a:cs typeface="Proxima Nova"/>
                <a:sym typeface="Proxima Nova"/>
              </a:rPr>
              <a:t>Course reserves</a:t>
            </a:r>
            <a:endParaRPr sz="2400">
              <a:solidFill>
                <a:srgbClr val="274E13"/>
              </a:solidFill>
              <a:latin typeface="Proxima Nova"/>
              <a:ea typeface="Proxima Nova"/>
              <a:cs typeface="Proxima Nova"/>
              <a:sym typeface="Proxima Nova"/>
            </a:endParaRPr>
          </a:p>
        </p:txBody>
      </p:sp>
      <p:sp>
        <p:nvSpPr>
          <p:cNvPr id="66" name="Google Shape;66;p15"/>
          <p:cNvSpPr txBox="1"/>
          <p:nvPr/>
        </p:nvSpPr>
        <p:spPr>
          <a:xfrm>
            <a:off x="372325" y="30700"/>
            <a:ext cx="70095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500">
                <a:solidFill>
                  <a:srgbClr val="274E13"/>
                </a:solidFill>
                <a:latin typeface="Proxima Nova"/>
                <a:ea typeface="Proxima Nova"/>
                <a:cs typeface="Proxima Nova"/>
                <a:sym typeface="Proxima Nova"/>
              </a:rPr>
              <a:t>Announcements</a:t>
            </a:r>
            <a:endParaRPr/>
          </a:p>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320" name="Shape 320"/>
        <p:cNvGrpSpPr/>
        <p:nvPr/>
      </p:nvGrpSpPr>
      <p:grpSpPr>
        <a:xfrm>
          <a:off x="0" y="0"/>
          <a:ext cx="0" cy="0"/>
          <a:chOff x="0" y="0"/>
          <a:chExt cx="0" cy="0"/>
        </a:xfrm>
      </p:grpSpPr>
      <p:sp>
        <p:nvSpPr>
          <p:cNvPr id="321" name="Google Shape;321;p42"/>
          <p:cNvSpPr txBox="1"/>
          <p:nvPr>
            <p:ph idx="4294967295" type="body"/>
          </p:nvPr>
        </p:nvSpPr>
        <p:spPr>
          <a:xfrm>
            <a:off x="415925" y="1600200"/>
            <a:ext cx="8450100" cy="31680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sz="2200">
                <a:solidFill>
                  <a:schemeClr val="dk1"/>
                </a:solidFill>
                <a:latin typeface="Proxima Nova"/>
                <a:ea typeface="Proxima Nova"/>
                <a:cs typeface="Proxima Nova"/>
                <a:sym typeface="Proxima Nova"/>
              </a:rPr>
              <a:t>The OAIS information model is built around the concept of an information package, which consists of the object that is the focus of preservation, along with metadata necessary to support its long-term preservation, access, and understandability, bound into a single logical package (usually, a computer folder)</a:t>
            </a:r>
            <a:endParaRPr sz="2200">
              <a:solidFill>
                <a:schemeClr val="dk1"/>
              </a:solidFill>
              <a:latin typeface="Proxima Nova"/>
              <a:ea typeface="Proxima Nova"/>
              <a:cs typeface="Proxima Nova"/>
              <a:sym typeface="Proxima Nova"/>
            </a:endParaRPr>
          </a:p>
        </p:txBody>
      </p:sp>
      <p:sp>
        <p:nvSpPr>
          <p:cNvPr id="322" name="Google Shape;322;p42"/>
          <p:cNvSpPr txBox="1"/>
          <p:nvPr>
            <p:ph idx="4294967295" type="title"/>
          </p:nvPr>
        </p:nvSpPr>
        <p:spPr>
          <a:xfrm>
            <a:off x="411475" y="468725"/>
            <a:ext cx="82296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Information Package (</a:t>
            </a:r>
            <a:r>
              <a:rPr lang="en">
                <a:latin typeface="Proxima Nova"/>
                <a:ea typeface="Proxima Nova"/>
                <a:cs typeface="Proxima Nova"/>
                <a:sym typeface="Proxima Nova"/>
              </a:rPr>
              <a:t>1/3</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326" name="Shape 326"/>
        <p:cNvGrpSpPr/>
        <p:nvPr/>
      </p:nvGrpSpPr>
      <p:grpSpPr>
        <a:xfrm>
          <a:off x="0" y="0"/>
          <a:ext cx="0" cy="0"/>
          <a:chOff x="0" y="0"/>
          <a:chExt cx="0" cy="0"/>
        </a:xfrm>
      </p:grpSpPr>
      <p:sp>
        <p:nvSpPr>
          <p:cNvPr id="327" name="Google Shape;327;p43"/>
          <p:cNvSpPr/>
          <p:nvPr/>
        </p:nvSpPr>
        <p:spPr>
          <a:xfrm>
            <a:off x="2252625" y="2341560"/>
            <a:ext cx="2801400" cy="2316900"/>
          </a:xfrm>
          <a:prstGeom prst="cube">
            <a:avLst>
              <a:gd fmla="val 25000" name="adj"/>
            </a:avLst>
          </a:prstGeom>
          <a:solidFill>
            <a:srgbClr val="95785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DB"/>
                </a:solidFill>
              </a:rPr>
              <a:t>Packaging</a:t>
            </a:r>
            <a:endParaRPr sz="1800">
              <a:solidFill>
                <a:srgbClr val="FFFFDB"/>
              </a:solidFill>
            </a:endParaRPr>
          </a:p>
        </p:txBody>
      </p:sp>
      <p:sp>
        <p:nvSpPr>
          <p:cNvPr id="328" name="Google Shape;328;p43"/>
          <p:cNvSpPr/>
          <p:nvPr/>
        </p:nvSpPr>
        <p:spPr>
          <a:xfrm>
            <a:off x="4408890" y="2341560"/>
            <a:ext cx="2801400" cy="2316900"/>
          </a:xfrm>
          <a:prstGeom prst="cube">
            <a:avLst>
              <a:gd fmla="val 25000" name="adj"/>
            </a:avLst>
          </a:prstGeom>
          <a:solidFill>
            <a:srgbClr val="DD7E6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5B0F00"/>
                </a:solidFill>
              </a:rPr>
              <a:t>Description</a:t>
            </a:r>
            <a:endParaRPr sz="1800">
              <a:solidFill>
                <a:srgbClr val="595959"/>
              </a:solidFill>
            </a:endParaRPr>
          </a:p>
        </p:txBody>
      </p:sp>
      <p:sp>
        <p:nvSpPr>
          <p:cNvPr id="329" name="Google Shape;329;p43"/>
          <p:cNvSpPr/>
          <p:nvPr/>
        </p:nvSpPr>
        <p:spPr>
          <a:xfrm>
            <a:off x="2252625" y="672595"/>
            <a:ext cx="2801400" cy="2316900"/>
          </a:xfrm>
          <a:prstGeom prst="cube">
            <a:avLst>
              <a:gd fmla="val 25000" name="adj"/>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Content</a:t>
            </a:r>
            <a:endParaRPr sz="1800">
              <a:solidFill>
                <a:srgbClr val="FFFFFF"/>
              </a:solidFill>
            </a:endParaRPr>
          </a:p>
        </p:txBody>
      </p:sp>
      <p:sp>
        <p:nvSpPr>
          <p:cNvPr id="330" name="Google Shape;330;p43"/>
          <p:cNvSpPr/>
          <p:nvPr/>
        </p:nvSpPr>
        <p:spPr>
          <a:xfrm>
            <a:off x="4408890" y="672595"/>
            <a:ext cx="2801400" cy="2316900"/>
          </a:xfrm>
          <a:prstGeom prst="cube">
            <a:avLst>
              <a:gd fmla="val 25000" name="adj"/>
            </a:avLst>
          </a:prstGeom>
          <a:solidFill>
            <a:srgbClr val="B6FC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Preservation Description</a:t>
            </a:r>
            <a:endParaRPr sz="1800">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334" name="Shape 334"/>
        <p:cNvGrpSpPr/>
        <p:nvPr/>
      </p:nvGrpSpPr>
      <p:grpSpPr>
        <a:xfrm>
          <a:off x="0" y="0"/>
          <a:ext cx="0" cy="0"/>
          <a:chOff x="0" y="0"/>
          <a:chExt cx="0" cy="0"/>
        </a:xfrm>
      </p:grpSpPr>
      <p:sp>
        <p:nvSpPr>
          <p:cNvPr id="335" name="Google Shape;335;p44"/>
          <p:cNvSpPr txBox="1"/>
          <p:nvPr>
            <p:ph idx="4294967295" type="title"/>
          </p:nvPr>
        </p:nvSpPr>
        <p:spPr>
          <a:xfrm>
            <a:off x="0" y="0"/>
            <a:ext cx="8310900" cy="1065600"/>
          </a:xfrm>
          <a:prstGeom prst="rect">
            <a:avLst/>
          </a:prstGeom>
        </p:spPr>
        <p:txBody>
          <a:bodyPr anchorCtr="0" anchor="t" bIns="365750" lIns="365750" spcFirstLastPara="1" rIns="365750" wrap="square" tIns="274300">
            <a:noAutofit/>
          </a:bodyPr>
          <a:lstStyle/>
          <a:p>
            <a:pPr indent="0" lvl="0" marL="0" rtl="0" algn="l">
              <a:spcBef>
                <a:spcPts val="0"/>
              </a:spcBef>
              <a:spcAft>
                <a:spcPts val="0"/>
              </a:spcAft>
              <a:buNone/>
            </a:pPr>
            <a:r>
              <a:rPr b="1" lang="en" sz="3100">
                <a:latin typeface="Proxima Nova"/>
                <a:ea typeface="Proxima Nova"/>
                <a:cs typeface="Proxima Nova"/>
                <a:sym typeface="Proxima Nova"/>
              </a:rPr>
              <a:t>Information Package</a:t>
            </a:r>
            <a:endParaRPr b="1" sz="3100">
              <a:latin typeface="Proxima Nova"/>
              <a:ea typeface="Proxima Nova"/>
              <a:cs typeface="Proxima Nova"/>
              <a:sym typeface="Proxima Nova"/>
            </a:endParaRPr>
          </a:p>
        </p:txBody>
      </p:sp>
      <p:sp>
        <p:nvSpPr>
          <p:cNvPr id="336" name="Google Shape;336;p44"/>
          <p:cNvSpPr/>
          <p:nvPr/>
        </p:nvSpPr>
        <p:spPr>
          <a:xfrm>
            <a:off x="2757600" y="1065600"/>
            <a:ext cx="3628800" cy="3628800"/>
          </a:xfrm>
          <a:prstGeom prst="cube">
            <a:avLst>
              <a:gd fmla="val 25000" name="adj"/>
            </a:avLst>
          </a:prstGeom>
          <a:solidFill>
            <a:srgbClr val="E69138"/>
          </a:solidFill>
          <a:ln>
            <a:noFill/>
          </a:ln>
        </p:spPr>
        <p:txBody>
          <a:bodyPr anchorCtr="0" anchor="ctr" bIns="91425" lIns="91425" spcFirstLastPara="1" rIns="91425" wrap="square" tIns="822950">
            <a:noAutofit/>
          </a:bodyPr>
          <a:lstStyle/>
          <a:p>
            <a:pPr indent="0" lvl="0" marL="0" marR="0" rtl="0" algn="ctr">
              <a:lnSpc>
                <a:spcPct val="100000"/>
              </a:lnSpc>
              <a:spcBef>
                <a:spcPts val="0"/>
              </a:spcBef>
              <a:spcAft>
                <a:spcPts val="0"/>
              </a:spcAft>
              <a:buNone/>
            </a:pPr>
            <a:r>
              <a:rPr lang="en" sz="1800">
                <a:solidFill>
                  <a:srgbClr val="FFFFFF"/>
                </a:solidFill>
              </a:rPr>
              <a:t>OAIS</a:t>
            </a:r>
            <a:endParaRPr sz="1800">
              <a:solidFill>
                <a:srgbClr val="FFFFFF"/>
              </a:solidFill>
            </a:endParaRPr>
          </a:p>
          <a:p>
            <a:pPr indent="0" lvl="0" marL="0" marR="0" rtl="0" algn="ctr">
              <a:lnSpc>
                <a:spcPct val="100000"/>
              </a:lnSpc>
              <a:spcBef>
                <a:spcPts val="0"/>
              </a:spcBef>
              <a:spcAft>
                <a:spcPts val="0"/>
              </a:spcAft>
              <a:buNone/>
            </a:pPr>
            <a:r>
              <a:rPr lang="en" sz="1800">
                <a:solidFill>
                  <a:srgbClr val="FFFFFF"/>
                </a:solidFill>
              </a:rPr>
              <a:t>1 OAIS Way</a:t>
            </a:r>
            <a:endParaRPr sz="1800">
              <a:solidFill>
                <a:srgbClr val="FFFFFF"/>
              </a:solidFill>
            </a:endParaRPr>
          </a:p>
          <a:p>
            <a:pPr indent="0" lvl="0" marL="0" marR="0" rtl="0" algn="ctr">
              <a:lnSpc>
                <a:spcPct val="100000"/>
              </a:lnSpc>
              <a:spcBef>
                <a:spcPts val="0"/>
              </a:spcBef>
              <a:spcAft>
                <a:spcPts val="0"/>
              </a:spcAft>
              <a:buNone/>
            </a:pPr>
            <a:r>
              <a:rPr lang="en" sz="1800">
                <a:solidFill>
                  <a:srgbClr val="FFFFFF"/>
                </a:solidFill>
              </a:rPr>
              <a:t>OAIS, OH 11111</a:t>
            </a:r>
            <a:endParaRPr sz="1800">
              <a:solidFill>
                <a:srgbClr val="FFFFFF"/>
              </a:solidFill>
            </a:endParaRPr>
          </a:p>
        </p:txBody>
      </p:sp>
      <p:sp>
        <p:nvSpPr>
          <p:cNvPr id="337" name="Google Shape;337;p44"/>
          <p:cNvSpPr txBox="1"/>
          <p:nvPr/>
        </p:nvSpPr>
        <p:spPr>
          <a:xfrm rot="1246355">
            <a:off x="2918404" y="2482742"/>
            <a:ext cx="1653698" cy="400108"/>
          </a:xfrm>
          <a:prstGeom prst="rect">
            <a:avLst/>
          </a:prstGeom>
          <a:solidFill>
            <a:srgbClr val="FF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rPr>
              <a:t>FRAGILE</a:t>
            </a:r>
            <a:endParaRPr>
              <a:solidFill>
                <a:srgbClr val="FFFFFF"/>
              </a:solidFill>
            </a:endParaRPr>
          </a:p>
        </p:txBody>
      </p:sp>
      <p:pic>
        <p:nvPicPr>
          <p:cNvPr id="338" name="Google Shape;338;p44"/>
          <p:cNvPicPr preferRelativeResize="0"/>
          <p:nvPr/>
        </p:nvPicPr>
        <p:blipFill>
          <a:blip r:embed="rId3">
            <a:alphaModFix/>
          </a:blip>
          <a:stretch>
            <a:fillRect/>
          </a:stretch>
        </p:blipFill>
        <p:spPr>
          <a:xfrm>
            <a:off x="4339853" y="2173443"/>
            <a:ext cx="825840" cy="82584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342" name="Shape 342"/>
        <p:cNvGrpSpPr/>
        <p:nvPr/>
      </p:nvGrpSpPr>
      <p:grpSpPr>
        <a:xfrm>
          <a:off x="0" y="0"/>
          <a:ext cx="0" cy="0"/>
          <a:chOff x="0" y="0"/>
          <a:chExt cx="0" cy="0"/>
        </a:xfrm>
      </p:grpSpPr>
      <p:sp>
        <p:nvSpPr>
          <p:cNvPr id="343" name="Google Shape;343;p45"/>
          <p:cNvSpPr txBox="1"/>
          <p:nvPr>
            <p:ph idx="4294967295" type="body"/>
          </p:nvPr>
        </p:nvSpPr>
        <p:spPr>
          <a:xfrm>
            <a:off x="415925" y="1600200"/>
            <a:ext cx="8450100" cy="9300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sz="2200">
                <a:solidFill>
                  <a:schemeClr val="dk1"/>
                </a:solidFill>
                <a:latin typeface="Proxima Nova"/>
                <a:ea typeface="Proxima Nova"/>
                <a:cs typeface="Proxima Nova"/>
                <a:sym typeface="Proxima Nova"/>
              </a:rPr>
              <a:t>Content information is composed of the </a:t>
            </a:r>
            <a:r>
              <a:rPr b="1" lang="en" sz="2200">
                <a:solidFill>
                  <a:schemeClr val="dk1"/>
                </a:solidFill>
                <a:latin typeface="Proxima Nova"/>
                <a:ea typeface="Proxima Nova"/>
                <a:cs typeface="Proxima Nova"/>
                <a:sym typeface="Proxima Nova"/>
              </a:rPr>
              <a:t>data object</a:t>
            </a:r>
            <a:r>
              <a:rPr lang="en" sz="2200">
                <a:solidFill>
                  <a:schemeClr val="dk1"/>
                </a:solidFill>
                <a:latin typeface="Proxima Nova"/>
                <a:ea typeface="Proxima Nova"/>
                <a:cs typeface="Proxima Nova"/>
                <a:sym typeface="Proxima Nova"/>
              </a:rPr>
              <a:t> (bitstream) and </a:t>
            </a:r>
            <a:r>
              <a:rPr b="1" lang="en" sz="2200">
                <a:solidFill>
                  <a:schemeClr val="dk1"/>
                </a:solidFill>
                <a:latin typeface="Proxima Nova"/>
                <a:ea typeface="Proxima Nova"/>
                <a:cs typeface="Proxima Nova"/>
                <a:sym typeface="Proxima Nova"/>
              </a:rPr>
              <a:t>representation information</a:t>
            </a:r>
            <a:r>
              <a:rPr lang="en" sz="2200">
                <a:solidFill>
                  <a:schemeClr val="dk1"/>
                </a:solidFill>
                <a:latin typeface="Proxima Nova"/>
                <a:ea typeface="Proxima Nova"/>
                <a:cs typeface="Proxima Nova"/>
                <a:sym typeface="Proxima Nova"/>
              </a:rPr>
              <a:t> (to make sense of the bitstream).</a:t>
            </a:r>
            <a:endParaRPr sz="2200">
              <a:solidFill>
                <a:schemeClr val="dk1"/>
              </a:solidFill>
              <a:latin typeface="Proxima Nova"/>
              <a:ea typeface="Proxima Nova"/>
              <a:cs typeface="Proxima Nova"/>
              <a:sym typeface="Proxima Nova"/>
            </a:endParaRPr>
          </a:p>
        </p:txBody>
      </p:sp>
      <p:sp>
        <p:nvSpPr>
          <p:cNvPr id="344" name="Google Shape;344;p45"/>
          <p:cNvSpPr/>
          <p:nvPr/>
        </p:nvSpPr>
        <p:spPr>
          <a:xfrm>
            <a:off x="2491563" y="3497980"/>
            <a:ext cx="513300" cy="5133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595959"/>
              </a:solidFill>
            </a:endParaRPr>
          </a:p>
        </p:txBody>
      </p:sp>
      <p:sp>
        <p:nvSpPr>
          <p:cNvPr id="345" name="Google Shape;345;p45"/>
          <p:cNvSpPr/>
          <p:nvPr/>
        </p:nvSpPr>
        <p:spPr>
          <a:xfrm>
            <a:off x="5276300" y="3498580"/>
            <a:ext cx="512100" cy="512100"/>
          </a:xfrm>
          <a:prstGeom prst="mathEqual">
            <a:avLst>
              <a:gd fmla="val 23520" name="adj1"/>
              <a:gd fmla="val 11760"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800">
              <a:solidFill>
                <a:srgbClr val="595959"/>
              </a:solidFill>
            </a:endParaRPr>
          </a:p>
        </p:txBody>
      </p:sp>
      <p:sp>
        <p:nvSpPr>
          <p:cNvPr id="346" name="Google Shape;346;p45"/>
          <p:cNvSpPr/>
          <p:nvPr/>
        </p:nvSpPr>
        <p:spPr>
          <a:xfrm>
            <a:off x="6099900" y="3139630"/>
            <a:ext cx="2199300" cy="1230000"/>
          </a:xfrm>
          <a:prstGeom prst="cube">
            <a:avLst>
              <a:gd fmla="val 25000" name="adj"/>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Content Information</a:t>
            </a:r>
            <a:endParaRPr sz="1800">
              <a:solidFill>
                <a:srgbClr val="FFFFFF"/>
              </a:solidFill>
            </a:endParaRPr>
          </a:p>
        </p:txBody>
      </p:sp>
      <p:sp>
        <p:nvSpPr>
          <p:cNvPr id="347" name="Google Shape;347;p45"/>
          <p:cNvSpPr/>
          <p:nvPr/>
        </p:nvSpPr>
        <p:spPr>
          <a:xfrm>
            <a:off x="411475" y="2768830"/>
            <a:ext cx="1769700" cy="1971600"/>
          </a:xfrm>
          <a:prstGeom prst="foldedCorner">
            <a:avLst>
              <a:gd fmla="val 16667" name="adj"/>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595959"/>
                </a:solidFill>
              </a:rPr>
              <a:t>Data object</a:t>
            </a:r>
            <a:endParaRPr b="1" sz="1800">
              <a:solidFill>
                <a:srgbClr val="595959"/>
              </a:solidFill>
            </a:endParaRPr>
          </a:p>
          <a:p>
            <a:pPr indent="0" lvl="0" marL="0" rtl="0" algn="ctr">
              <a:spcBef>
                <a:spcPts val="0"/>
              </a:spcBef>
              <a:spcAft>
                <a:spcPts val="0"/>
              </a:spcAft>
              <a:buClr>
                <a:schemeClr val="dk1"/>
              </a:buClr>
              <a:buSzPts val="1100"/>
              <a:buFont typeface="Arial"/>
              <a:buNone/>
            </a:pPr>
            <a:r>
              <a:rPr lang="en" sz="1800">
                <a:solidFill>
                  <a:srgbClr val="595959"/>
                </a:solidFill>
              </a:rPr>
              <a:t>01001000</a:t>
            </a:r>
            <a:endParaRPr sz="1800">
              <a:solidFill>
                <a:srgbClr val="595959"/>
              </a:solidFill>
            </a:endParaRPr>
          </a:p>
        </p:txBody>
      </p:sp>
      <p:sp>
        <p:nvSpPr>
          <p:cNvPr id="348" name="Google Shape;348;p45"/>
          <p:cNvSpPr txBox="1"/>
          <p:nvPr>
            <p:ph idx="4294967295" type="title"/>
          </p:nvPr>
        </p:nvSpPr>
        <p:spPr>
          <a:xfrm>
            <a:off x="411475" y="468725"/>
            <a:ext cx="82296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Content Information</a:t>
            </a:r>
            <a:endParaRPr b="0">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
        <p:nvSpPr>
          <p:cNvPr id="349" name="Google Shape;349;p45"/>
          <p:cNvSpPr/>
          <p:nvPr/>
        </p:nvSpPr>
        <p:spPr>
          <a:xfrm>
            <a:off x="3156275" y="2768830"/>
            <a:ext cx="1959900" cy="1971600"/>
          </a:xfrm>
          <a:prstGeom prst="foldedCorner">
            <a:avLst>
              <a:gd fmla="val 16667" name="adj"/>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595959"/>
                </a:solidFill>
              </a:rPr>
              <a:t>Representation Information</a:t>
            </a:r>
            <a:endParaRPr b="1" sz="1800">
              <a:solidFill>
                <a:srgbClr val="595959"/>
              </a:solidFill>
            </a:endParaRPr>
          </a:p>
          <a:p>
            <a:pPr indent="0" lvl="0" marL="0" rtl="0" algn="ctr">
              <a:spcBef>
                <a:spcPts val="0"/>
              </a:spcBef>
              <a:spcAft>
                <a:spcPts val="0"/>
              </a:spcAft>
              <a:buClr>
                <a:schemeClr val="dk1"/>
              </a:buClr>
              <a:buSzPts val="1100"/>
              <a:buFont typeface="Arial"/>
              <a:buNone/>
            </a:pPr>
            <a:r>
              <a:rPr lang="en" sz="1800">
                <a:solidFill>
                  <a:srgbClr val="595959"/>
                </a:solidFill>
              </a:rPr>
              <a:t>01001000</a:t>
            </a:r>
            <a:endParaRPr sz="1800">
              <a:solidFill>
                <a:srgbClr val="595959"/>
              </a:solidFill>
            </a:endParaRPr>
          </a:p>
          <a:p>
            <a:pPr indent="0" lvl="0" marL="0" rtl="0" algn="ctr">
              <a:spcBef>
                <a:spcPts val="0"/>
              </a:spcBef>
              <a:spcAft>
                <a:spcPts val="0"/>
              </a:spcAft>
              <a:buClr>
                <a:schemeClr val="dk1"/>
              </a:buClr>
              <a:buSzPts val="1100"/>
              <a:buFont typeface="Arial"/>
              <a:buNone/>
            </a:pPr>
            <a:r>
              <a:rPr lang="en" sz="1800">
                <a:solidFill>
                  <a:srgbClr val="595959"/>
                </a:solidFill>
              </a:rPr>
              <a:t>= 72 </a:t>
            </a:r>
            <a:endParaRPr sz="1800">
              <a:solidFill>
                <a:srgbClr val="595959"/>
              </a:solidFill>
            </a:endParaRPr>
          </a:p>
          <a:p>
            <a:pPr indent="0" lvl="0" marL="0" rtl="0" algn="ctr">
              <a:spcBef>
                <a:spcPts val="0"/>
              </a:spcBef>
              <a:spcAft>
                <a:spcPts val="0"/>
              </a:spcAft>
              <a:buClr>
                <a:schemeClr val="dk1"/>
              </a:buClr>
              <a:buSzPts val="1100"/>
              <a:buFont typeface="Arial"/>
              <a:buNone/>
            </a:pPr>
            <a:r>
              <a:rPr lang="en" sz="1800">
                <a:solidFill>
                  <a:srgbClr val="595959"/>
                </a:solidFill>
              </a:rPr>
              <a:t>= H</a:t>
            </a:r>
            <a:endParaRPr sz="1800">
              <a:solidFill>
                <a:srgbClr val="59595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353" name="Shape 353"/>
        <p:cNvGrpSpPr/>
        <p:nvPr/>
      </p:nvGrpSpPr>
      <p:grpSpPr>
        <a:xfrm>
          <a:off x="0" y="0"/>
          <a:ext cx="0" cy="0"/>
          <a:chOff x="0" y="0"/>
          <a:chExt cx="0" cy="0"/>
        </a:xfrm>
      </p:grpSpPr>
      <p:sp>
        <p:nvSpPr>
          <p:cNvPr id="354" name="Google Shape;354;p46"/>
          <p:cNvSpPr txBox="1"/>
          <p:nvPr>
            <p:ph idx="4294967295" type="body"/>
          </p:nvPr>
        </p:nvSpPr>
        <p:spPr>
          <a:xfrm>
            <a:off x="415925" y="1600200"/>
            <a:ext cx="4350900" cy="3199200"/>
          </a:xfrm>
          <a:prstGeom prst="rect">
            <a:avLst/>
          </a:prstGeom>
        </p:spPr>
        <p:txBody>
          <a:bodyPr anchorCtr="0" anchor="t" bIns="0" lIns="0" spcFirstLastPara="1" rIns="0" wrap="square" tIns="0">
            <a:noAutofit/>
          </a:bodyPr>
          <a:lstStyle/>
          <a:p>
            <a:pPr indent="0" lvl="0" marL="0" marR="0" rtl="0" algn="l">
              <a:lnSpc>
                <a:spcPct val="115000"/>
              </a:lnSpc>
              <a:spcBef>
                <a:spcPts val="0"/>
              </a:spcBef>
              <a:spcAft>
                <a:spcPts val="1200"/>
              </a:spcAft>
              <a:buNone/>
            </a:pPr>
            <a:r>
              <a:rPr lang="en" sz="2235">
                <a:solidFill>
                  <a:schemeClr val="dk1"/>
                </a:solidFill>
                <a:latin typeface="Proxima Nova"/>
                <a:ea typeface="Proxima Nova"/>
                <a:cs typeface="Proxima Nova"/>
                <a:sym typeface="Proxima Nova"/>
              </a:rPr>
              <a:t>Identifiers that </a:t>
            </a:r>
            <a:r>
              <a:rPr lang="en" sz="2200">
                <a:solidFill>
                  <a:schemeClr val="dk1"/>
                </a:solidFill>
                <a:latin typeface="Proxima Nova"/>
                <a:ea typeface="Proxima Nova"/>
                <a:cs typeface="Proxima Nova"/>
                <a:sym typeface="Proxima Nova"/>
              </a:rPr>
              <a:t>allow</a:t>
            </a:r>
            <a:r>
              <a:rPr lang="en" sz="2235">
                <a:solidFill>
                  <a:schemeClr val="dk1"/>
                </a:solidFill>
                <a:latin typeface="Proxima Nova"/>
                <a:ea typeface="Proxima Nova"/>
                <a:cs typeface="Proxima Nova"/>
                <a:sym typeface="Proxima Nova"/>
              </a:rPr>
              <a:t> outside systems to describe the past and present states of the content information, ensuring it is uniquely identifiable, and ensuring it has not been unknowingly altered.</a:t>
            </a:r>
            <a:endParaRPr sz="2235">
              <a:solidFill>
                <a:schemeClr val="dk1"/>
              </a:solidFill>
              <a:latin typeface="Proxima Nova"/>
              <a:ea typeface="Proxima Nova"/>
              <a:cs typeface="Proxima Nova"/>
              <a:sym typeface="Proxima Nova"/>
            </a:endParaRPr>
          </a:p>
        </p:txBody>
      </p:sp>
      <p:sp>
        <p:nvSpPr>
          <p:cNvPr id="355" name="Google Shape;355;p46"/>
          <p:cNvSpPr txBox="1"/>
          <p:nvPr>
            <p:ph idx="4294967295" type="title"/>
          </p:nvPr>
        </p:nvSpPr>
        <p:spPr>
          <a:xfrm>
            <a:off x="411475" y="468725"/>
            <a:ext cx="54282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a:t>
            </a:r>
            <a:endParaRPr>
              <a:latin typeface="Proxima Nova"/>
              <a:ea typeface="Proxima Nova"/>
              <a:cs typeface="Proxima Nova"/>
              <a:sym typeface="Proxima Nova"/>
            </a:endParaRPr>
          </a:p>
          <a:p>
            <a:pPr indent="0" lvl="0" marL="0" marR="0" rtl="0" algn="l">
              <a:lnSpc>
                <a:spcPct val="100000"/>
              </a:lnSpc>
              <a:spcBef>
                <a:spcPts val="0"/>
              </a:spcBef>
              <a:spcAft>
                <a:spcPts val="0"/>
              </a:spcAft>
              <a:buNone/>
            </a:pPr>
            <a:r>
              <a:rPr lang="en">
                <a:latin typeface="Proxima Nova"/>
                <a:ea typeface="Proxima Nova"/>
                <a:cs typeface="Proxima Nova"/>
                <a:sym typeface="Proxima Nova"/>
              </a:rPr>
              <a:t>Preservation Description Information</a:t>
            </a:r>
            <a:endParaRPr>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
        <p:nvSpPr>
          <p:cNvPr id="356" name="Google Shape;356;p46"/>
          <p:cNvSpPr/>
          <p:nvPr/>
        </p:nvSpPr>
        <p:spPr>
          <a:xfrm>
            <a:off x="5839665" y="344970"/>
            <a:ext cx="2801400" cy="2316900"/>
          </a:xfrm>
          <a:prstGeom prst="cube">
            <a:avLst>
              <a:gd fmla="val 25000" name="adj"/>
            </a:avLst>
          </a:prstGeom>
          <a:solidFill>
            <a:srgbClr val="B6FC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rPr>
              <a:t>Preservation Description</a:t>
            </a:r>
            <a:endParaRPr sz="1800">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360" name="Shape 360"/>
        <p:cNvGrpSpPr/>
        <p:nvPr/>
      </p:nvGrpSpPr>
      <p:grpSpPr>
        <a:xfrm>
          <a:off x="0" y="0"/>
          <a:ext cx="0" cy="0"/>
          <a:chOff x="0" y="0"/>
          <a:chExt cx="0" cy="0"/>
        </a:xfrm>
      </p:grpSpPr>
      <p:sp>
        <p:nvSpPr>
          <p:cNvPr id="361" name="Google Shape;361;p47"/>
          <p:cNvSpPr/>
          <p:nvPr/>
        </p:nvSpPr>
        <p:spPr>
          <a:xfrm>
            <a:off x="2142600" y="2257550"/>
            <a:ext cx="2116200" cy="2316900"/>
          </a:xfrm>
          <a:prstGeom prst="cube">
            <a:avLst>
              <a:gd fmla="val 25000" name="adj"/>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FFFFDB"/>
                </a:solidFill>
              </a:rPr>
              <a:t>Provenance</a:t>
            </a:r>
            <a:endParaRPr sz="1800">
              <a:solidFill>
                <a:srgbClr val="FFFFDB"/>
              </a:solidFill>
            </a:endParaRPr>
          </a:p>
          <a:p>
            <a:pPr indent="0" lvl="0" marL="0" marR="0" rtl="0" algn="ctr">
              <a:lnSpc>
                <a:spcPct val="100000"/>
              </a:lnSpc>
              <a:spcBef>
                <a:spcPts val="0"/>
              </a:spcBef>
              <a:spcAft>
                <a:spcPts val="0"/>
              </a:spcAft>
              <a:buNone/>
            </a:pPr>
            <a:r>
              <a:rPr lang="en" sz="1800">
                <a:solidFill>
                  <a:srgbClr val="FFFFDB"/>
                </a:solidFill>
              </a:rPr>
              <a:t>(events)</a:t>
            </a:r>
            <a:endParaRPr sz="1800">
              <a:solidFill>
                <a:srgbClr val="FFFFDB"/>
              </a:solidFill>
            </a:endParaRPr>
          </a:p>
        </p:txBody>
      </p:sp>
      <p:sp>
        <p:nvSpPr>
          <p:cNvPr id="362" name="Google Shape;362;p47"/>
          <p:cNvSpPr/>
          <p:nvPr/>
        </p:nvSpPr>
        <p:spPr>
          <a:xfrm>
            <a:off x="3718250" y="2257550"/>
            <a:ext cx="2116200" cy="2316900"/>
          </a:xfrm>
          <a:prstGeom prst="cube">
            <a:avLst>
              <a:gd fmla="val 25000" name="adj"/>
            </a:avLst>
          </a:prstGeom>
          <a:solidFill>
            <a:srgbClr val="45818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FFFFDB"/>
                </a:solidFill>
              </a:rPr>
              <a:t>Reference</a:t>
            </a:r>
            <a:endParaRPr sz="1800">
              <a:solidFill>
                <a:srgbClr val="FFFFDB"/>
              </a:solidFill>
            </a:endParaRPr>
          </a:p>
          <a:p>
            <a:pPr indent="0" lvl="0" marL="0" marR="0" rtl="0" algn="ctr">
              <a:lnSpc>
                <a:spcPct val="100000"/>
              </a:lnSpc>
              <a:spcBef>
                <a:spcPts val="0"/>
              </a:spcBef>
              <a:spcAft>
                <a:spcPts val="0"/>
              </a:spcAft>
              <a:buNone/>
            </a:pPr>
            <a:r>
              <a:rPr lang="en" sz="1800">
                <a:solidFill>
                  <a:srgbClr val="FFFFDB"/>
                </a:solidFill>
              </a:rPr>
              <a:t>(identifiers)</a:t>
            </a:r>
            <a:endParaRPr sz="1800">
              <a:solidFill>
                <a:srgbClr val="FFFFDB"/>
              </a:solidFill>
            </a:endParaRPr>
          </a:p>
        </p:txBody>
      </p:sp>
      <p:sp>
        <p:nvSpPr>
          <p:cNvPr id="363" name="Google Shape;363;p47"/>
          <p:cNvSpPr/>
          <p:nvPr/>
        </p:nvSpPr>
        <p:spPr>
          <a:xfrm>
            <a:off x="5232125" y="2257550"/>
            <a:ext cx="2178900" cy="2316900"/>
          </a:xfrm>
          <a:prstGeom prst="cube">
            <a:avLst>
              <a:gd fmla="val 25000" name="adj"/>
            </a:avLst>
          </a:prstGeom>
          <a:solidFill>
            <a:srgbClr val="38761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FFFFDB"/>
                </a:solidFill>
              </a:rPr>
              <a:t>Fixity</a:t>
            </a:r>
            <a:endParaRPr sz="1800">
              <a:solidFill>
                <a:srgbClr val="FFFFDB"/>
              </a:solidFill>
            </a:endParaRPr>
          </a:p>
          <a:p>
            <a:pPr indent="0" lvl="0" marL="0" marR="0" rtl="0" algn="ctr">
              <a:lnSpc>
                <a:spcPct val="100000"/>
              </a:lnSpc>
              <a:spcBef>
                <a:spcPts val="0"/>
              </a:spcBef>
              <a:spcAft>
                <a:spcPts val="0"/>
              </a:spcAft>
              <a:buNone/>
            </a:pPr>
            <a:r>
              <a:rPr lang="en" sz="1800">
                <a:solidFill>
                  <a:srgbClr val="FFFFDB"/>
                </a:solidFill>
              </a:rPr>
              <a:t>(checksum)</a:t>
            </a:r>
            <a:endParaRPr sz="1800">
              <a:solidFill>
                <a:srgbClr val="FFFFDB"/>
              </a:solidFill>
            </a:endParaRPr>
          </a:p>
        </p:txBody>
      </p:sp>
      <p:sp>
        <p:nvSpPr>
          <p:cNvPr id="364" name="Google Shape;364;p47"/>
          <p:cNvSpPr/>
          <p:nvPr/>
        </p:nvSpPr>
        <p:spPr>
          <a:xfrm>
            <a:off x="2142599" y="548975"/>
            <a:ext cx="5268300" cy="2316900"/>
          </a:xfrm>
          <a:prstGeom prst="cube">
            <a:avLst>
              <a:gd fmla="val 25000" name="adj"/>
            </a:avLst>
          </a:prstGeom>
          <a:solidFill>
            <a:srgbClr val="B6FC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rPr>
              <a:t>Preservation Description</a:t>
            </a:r>
            <a:endParaRPr sz="180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368" name="Shape 368"/>
        <p:cNvGrpSpPr/>
        <p:nvPr/>
      </p:nvGrpSpPr>
      <p:grpSpPr>
        <a:xfrm>
          <a:off x="0" y="0"/>
          <a:ext cx="0" cy="0"/>
          <a:chOff x="0" y="0"/>
          <a:chExt cx="0" cy="0"/>
        </a:xfrm>
      </p:grpSpPr>
      <p:sp>
        <p:nvSpPr>
          <p:cNvPr id="369" name="Google Shape;369;p48"/>
          <p:cNvSpPr txBox="1"/>
          <p:nvPr>
            <p:ph idx="4294967295" type="body"/>
          </p:nvPr>
        </p:nvSpPr>
        <p:spPr>
          <a:xfrm>
            <a:off x="415925" y="1600200"/>
            <a:ext cx="8450100" cy="31680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sz="2200">
                <a:solidFill>
                  <a:schemeClr val="dk1"/>
                </a:solidFill>
                <a:latin typeface="Proxima Nova"/>
                <a:ea typeface="Proxima Nova"/>
                <a:cs typeface="Proxima Nova"/>
                <a:sym typeface="Proxima Nova"/>
              </a:rPr>
              <a:t>Fixity describes the action of checking a file bitstream’s integrity at regular intervals over the time it lives within a digital repository.</a:t>
            </a:r>
            <a:endParaRPr sz="2200">
              <a:solidFill>
                <a:schemeClr val="dk1"/>
              </a:solidFill>
              <a:latin typeface="Proxima Nova"/>
              <a:ea typeface="Proxima Nova"/>
              <a:cs typeface="Proxima Nova"/>
              <a:sym typeface="Proxima Nova"/>
            </a:endParaRPr>
          </a:p>
        </p:txBody>
      </p:sp>
      <p:sp>
        <p:nvSpPr>
          <p:cNvPr id="370" name="Google Shape;370;p48"/>
          <p:cNvSpPr txBox="1"/>
          <p:nvPr>
            <p:ph idx="4294967295" type="title"/>
          </p:nvPr>
        </p:nvSpPr>
        <p:spPr>
          <a:xfrm>
            <a:off x="411475" y="468725"/>
            <a:ext cx="82296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Fixity</a:t>
            </a:r>
            <a:endParaRPr>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374" name="Shape 374"/>
        <p:cNvGrpSpPr/>
        <p:nvPr/>
      </p:nvGrpSpPr>
      <p:grpSpPr>
        <a:xfrm>
          <a:off x="0" y="0"/>
          <a:ext cx="0" cy="0"/>
          <a:chOff x="0" y="0"/>
          <a:chExt cx="0" cy="0"/>
        </a:xfrm>
      </p:grpSpPr>
      <p:sp>
        <p:nvSpPr>
          <p:cNvPr id="375" name="Google Shape;375;p49"/>
          <p:cNvSpPr txBox="1"/>
          <p:nvPr>
            <p:ph idx="4294967295" type="body"/>
          </p:nvPr>
        </p:nvSpPr>
        <p:spPr>
          <a:xfrm>
            <a:off x="415925" y="1600200"/>
            <a:ext cx="8450100" cy="31680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sz="2200">
                <a:solidFill>
                  <a:schemeClr val="dk1"/>
                </a:solidFill>
                <a:latin typeface="Proxima Nova"/>
                <a:ea typeface="Proxima Nova"/>
                <a:cs typeface="Proxima Nova"/>
                <a:sym typeface="Proxima Nova"/>
              </a:rPr>
              <a:t>A checksum is a unique string of alphanumeric characters generated by processing the bitstream of a digital object through an algorithm. So long as the bits (1s and 0s) of the bitstream remain the same, the checksum, too, will also remain unchanged.</a:t>
            </a:r>
            <a:endParaRPr sz="2200">
              <a:solidFill>
                <a:schemeClr val="dk1"/>
              </a:solidFill>
              <a:latin typeface="Proxima Nova"/>
              <a:ea typeface="Proxima Nova"/>
              <a:cs typeface="Proxima Nova"/>
              <a:sym typeface="Proxima Nova"/>
            </a:endParaRPr>
          </a:p>
        </p:txBody>
      </p:sp>
      <p:sp>
        <p:nvSpPr>
          <p:cNvPr id="376" name="Google Shape;376;p49"/>
          <p:cNvSpPr txBox="1"/>
          <p:nvPr>
            <p:ph idx="4294967295" type="title"/>
          </p:nvPr>
        </p:nvSpPr>
        <p:spPr>
          <a:xfrm>
            <a:off x="411475" y="468725"/>
            <a:ext cx="82296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Checksum</a:t>
            </a:r>
            <a:endParaRPr>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2E"/>
        </a:solidFill>
      </p:bgPr>
    </p:bg>
    <p:spTree>
      <p:nvGrpSpPr>
        <p:cNvPr id="380" name="Shape 380"/>
        <p:cNvGrpSpPr/>
        <p:nvPr/>
      </p:nvGrpSpPr>
      <p:grpSpPr>
        <a:xfrm>
          <a:off x="0" y="0"/>
          <a:ext cx="0" cy="0"/>
          <a:chOff x="0" y="0"/>
          <a:chExt cx="0" cy="0"/>
        </a:xfrm>
      </p:grpSpPr>
      <p:sp>
        <p:nvSpPr>
          <p:cNvPr id="381" name="Google Shape;381;p50"/>
          <p:cNvSpPr txBox="1"/>
          <p:nvPr/>
        </p:nvSpPr>
        <p:spPr>
          <a:xfrm>
            <a:off x="426150" y="570300"/>
            <a:ext cx="8291700" cy="4002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en" sz="2600">
                <a:solidFill>
                  <a:srgbClr val="CE8FFB"/>
                </a:solidFill>
                <a:latin typeface="Proxima Nova"/>
                <a:ea typeface="Proxima Nova"/>
                <a:cs typeface="Proxima Nova"/>
                <a:sym typeface="Proxima Nova"/>
              </a:rPr>
              <a:t>Mini Activity</a:t>
            </a:r>
            <a:endParaRPr b="1" sz="2600">
              <a:solidFill>
                <a:srgbClr val="CE8FFB"/>
              </a:solidFill>
              <a:latin typeface="Proxima Nova"/>
              <a:ea typeface="Proxima Nova"/>
              <a:cs typeface="Proxima Nova"/>
              <a:sym typeface="Proxima Nova"/>
            </a:endParaRPr>
          </a:p>
          <a:p>
            <a:pPr indent="-374650" lvl="0" marL="457200" rtl="0" algn="l">
              <a:lnSpc>
                <a:spcPct val="115000"/>
              </a:lnSpc>
              <a:spcBef>
                <a:spcPts val="1200"/>
              </a:spcBef>
              <a:spcAft>
                <a:spcPts val="0"/>
              </a:spcAft>
              <a:buClr>
                <a:srgbClr val="CE8FFB"/>
              </a:buClr>
              <a:buSzPts val="2300"/>
              <a:buFont typeface="Proxima Nova"/>
              <a:buChar char="●"/>
            </a:pPr>
            <a:r>
              <a:rPr lang="en" sz="2300">
                <a:solidFill>
                  <a:srgbClr val="CE8FFB"/>
                </a:solidFill>
                <a:latin typeface="Proxima Nova"/>
                <a:ea typeface="Proxima Nova"/>
                <a:cs typeface="Proxima Nova"/>
                <a:sym typeface="Proxima Nova"/>
              </a:rPr>
              <a:t>Go to </a:t>
            </a:r>
            <a:r>
              <a:rPr lang="en" sz="2300" u="sng">
                <a:solidFill>
                  <a:srgbClr val="CE8FFB"/>
                </a:solidFill>
                <a:latin typeface="Proxima Nova"/>
                <a:ea typeface="Proxima Nova"/>
                <a:cs typeface="Proxima Nova"/>
                <a:sym typeface="Proxima Nova"/>
                <a:hlinkClick r:id="rId3">
                  <a:extLst>
                    <a:ext uri="{A12FA001-AC4F-418D-AE19-62706E023703}">
                      <ahyp:hlinkClr val="tx"/>
                    </a:ext>
                  </a:extLst>
                </a:hlinkClick>
              </a:rPr>
              <a:t>https://emn178.github.io/online-tools/md5_checksum.html</a:t>
            </a:r>
            <a:endParaRPr sz="2300">
              <a:solidFill>
                <a:srgbClr val="CE8FFB"/>
              </a:solidFill>
              <a:latin typeface="Proxima Nova"/>
              <a:ea typeface="Proxima Nova"/>
              <a:cs typeface="Proxima Nova"/>
              <a:sym typeface="Proxima Nova"/>
            </a:endParaRPr>
          </a:p>
          <a:p>
            <a:pPr indent="-374650" lvl="0" marL="457200" rtl="0" algn="l">
              <a:lnSpc>
                <a:spcPct val="115000"/>
              </a:lnSpc>
              <a:spcBef>
                <a:spcPts val="0"/>
              </a:spcBef>
              <a:spcAft>
                <a:spcPts val="0"/>
              </a:spcAft>
              <a:buClr>
                <a:srgbClr val="CE8FFB"/>
              </a:buClr>
              <a:buSzPts val="2300"/>
              <a:buFont typeface="Proxima Nova"/>
              <a:buChar char="●"/>
            </a:pPr>
            <a:r>
              <a:rPr lang="en" sz="2300">
                <a:solidFill>
                  <a:srgbClr val="CE8FFB"/>
                </a:solidFill>
                <a:latin typeface="Proxima Nova"/>
                <a:ea typeface="Proxima Nova"/>
                <a:cs typeface="Proxima Nova"/>
                <a:sym typeface="Proxima Nova"/>
              </a:rPr>
              <a:t>Create a text file on your desktop and type some text into it.</a:t>
            </a:r>
            <a:endParaRPr sz="2300">
              <a:solidFill>
                <a:srgbClr val="CE8FFB"/>
              </a:solidFill>
              <a:latin typeface="Proxima Nova"/>
              <a:ea typeface="Proxima Nova"/>
              <a:cs typeface="Proxima Nova"/>
              <a:sym typeface="Proxima Nova"/>
            </a:endParaRPr>
          </a:p>
          <a:p>
            <a:pPr indent="-374650" lvl="0" marL="457200" rtl="0" algn="l">
              <a:lnSpc>
                <a:spcPct val="115000"/>
              </a:lnSpc>
              <a:spcBef>
                <a:spcPts val="0"/>
              </a:spcBef>
              <a:spcAft>
                <a:spcPts val="0"/>
              </a:spcAft>
              <a:buClr>
                <a:srgbClr val="CE8FFB"/>
              </a:buClr>
              <a:buSzPts val="2300"/>
              <a:buFont typeface="Proxima Nova"/>
              <a:buChar char="●"/>
            </a:pPr>
            <a:r>
              <a:rPr lang="en" sz="2300">
                <a:solidFill>
                  <a:srgbClr val="CE8FFB"/>
                </a:solidFill>
                <a:latin typeface="Proxima Nova"/>
                <a:ea typeface="Proxima Nova"/>
                <a:cs typeface="Proxima Nova"/>
                <a:sym typeface="Proxima Nova"/>
              </a:rPr>
              <a:t>In the MD5 Checksum Tool, drag and drop the text file into the Drop File Here box. Make sure “Auto Update” is selected.</a:t>
            </a:r>
            <a:endParaRPr sz="2300">
              <a:solidFill>
                <a:srgbClr val="CE8FFB"/>
              </a:solidFill>
              <a:latin typeface="Proxima Nova"/>
              <a:ea typeface="Proxima Nova"/>
              <a:cs typeface="Proxima Nova"/>
              <a:sym typeface="Proxima Nova"/>
            </a:endParaRPr>
          </a:p>
          <a:p>
            <a:pPr indent="-374650" lvl="0" marL="457200" rtl="0" algn="l">
              <a:lnSpc>
                <a:spcPct val="115000"/>
              </a:lnSpc>
              <a:spcBef>
                <a:spcPts val="0"/>
              </a:spcBef>
              <a:spcAft>
                <a:spcPts val="0"/>
              </a:spcAft>
              <a:buClr>
                <a:srgbClr val="CE8FFB"/>
              </a:buClr>
              <a:buSzPts val="2300"/>
              <a:buFont typeface="Proxima Nova"/>
              <a:buChar char="●"/>
            </a:pPr>
            <a:r>
              <a:rPr lang="en" sz="2300">
                <a:solidFill>
                  <a:srgbClr val="CE8FFB"/>
                </a:solidFill>
                <a:latin typeface="Proxima Nova"/>
                <a:ea typeface="Proxima Nova"/>
                <a:cs typeface="Proxima Nova"/>
                <a:sym typeface="Proxima Nova"/>
              </a:rPr>
              <a:t>Make a change to your text file and drag and drop again; click on the various hashes to see what happens.</a:t>
            </a:r>
            <a:endParaRPr sz="1900">
              <a:solidFill>
                <a:srgbClr val="CE8FFB"/>
              </a:solidFill>
              <a:latin typeface="Proxima Nova"/>
              <a:ea typeface="Proxima Nova"/>
              <a:cs typeface="Proxima Nova"/>
              <a:sym typeface="Proxima Nova"/>
            </a:endParaRPr>
          </a:p>
        </p:txBody>
      </p:sp>
      <p:sp>
        <p:nvSpPr>
          <p:cNvPr id="382" name="Google Shape;382;p50"/>
          <p:cNvSpPr/>
          <p:nvPr/>
        </p:nvSpPr>
        <p:spPr>
          <a:xfrm rot="-2349165">
            <a:off x="3962371" y="263547"/>
            <a:ext cx="283185" cy="244811"/>
          </a:xfrm>
          <a:prstGeom prst="triangle">
            <a:avLst>
              <a:gd fmla="val 50000" name="adj"/>
            </a:avLst>
          </a:prstGeom>
          <a:solidFill>
            <a:srgbClr val="B6FC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 name="Google Shape;383;p50"/>
          <p:cNvSpPr/>
          <p:nvPr/>
        </p:nvSpPr>
        <p:spPr>
          <a:xfrm rot="846499">
            <a:off x="4466201" y="317317"/>
            <a:ext cx="231379" cy="248696"/>
          </a:xfrm>
          <a:prstGeom prst="rect">
            <a:avLst/>
          </a:prstGeom>
          <a:solidFill>
            <a:srgbClr val="FE7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 name="Google Shape;384;p50"/>
          <p:cNvSpPr/>
          <p:nvPr/>
        </p:nvSpPr>
        <p:spPr>
          <a:xfrm>
            <a:off x="4872775" y="299175"/>
            <a:ext cx="285000" cy="285000"/>
          </a:xfrm>
          <a:prstGeom prst="ellipse">
            <a:avLst/>
          </a:prstGeom>
          <a:solidFill>
            <a:srgbClr val="95785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388" name="Shape 388"/>
        <p:cNvGrpSpPr/>
        <p:nvPr/>
      </p:nvGrpSpPr>
      <p:grpSpPr>
        <a:xfrm>
          <a:off x="0" y="0"/>
          <a:ext cx="0" cy="0"/>
          <a:chOff x="0" y="0"/>
          <a:chExt cx="0" cy="0"/>
        </a:xfrm>
      </p:grpSpPr>
      <p:sp>
        <p:nvSpPr>
          <p:cNvPr id="389" name="Google Shape;389;p51"/>
          <p:cNvSpPr txBox="1"/>
          <p:nvPr>
            <p:ph idx="4294967295" type="body"/>
          </p:nvPr>
        </p:nvSpPr>
        <p:spPr>
          <a:xfrm>
            <a:off x="415925" y="1600200"/>
            <a:ext cx="4350900" cy="3199200"/>
          </a:xfrm>
          <a:prstGeom prst="rect">
            <a:avLst/>
          </a:prstGeom>
        </p:spPr>
        <p:txBody>
          <a:bodyPr anchorCtr="0" anchor="t" bIns="0" lIns="0" spcFirstLastPara="1" rIns="0" wrap="square" tIns="0">
            <a:noAutofit/>
          </a:bodyPr>
          <a:lstStyle/>
          <a:p>
            <a:pPr indent="0" lvl="0" marL="0" marR="0" rtl="0" algn="l">
              <a:lnSpc>
                <a:spcPct val="115000"/>
              </a:lnSpc>
              <a:spcBef>
                <a:spcPts val="0"/>
              </a:spcBef>
              <a:spcAft>
                <a:spcPts val="1200"/>
              </a:spcAft>
              <a:buNone/>
            </a:pPr>
            <a:r>
              <a:rPr lang="en" sz="2235">
                <a:solidFill>
                  <a:schemeClr val="dk1"/>
                </a:solidFill>
                <a:latin typeface="Proxima Nova"/>
                <a:ea typeface="Proxima Nova"/>
                <a:cs typeface="Proxima Nova"/>
                <a:sym typeface="Proxima Nova"/>
              </a:rPr>
              <a:t>Binds the content and preservation description information</a:t>
            </a:r>
            <a:endParaRPr sz="2235">
              <a:solidFill>
                <a:schemeClr val="dk1"/>
              </a:solidFill>
              <a:latin typeface="Proxima Nova"/>
              <a:ea typeface="Proxima Nova"/>
              <a:cs typeface="Proxima Nova"/>
              <a:sym typeface="Proxima Nova"/>
            </a:endParaRPr>
          </a:p>
        </p:txBody>
      </p:sp>
      <p:sp>
        <p:nvSpPr>
          <p:cNvPr id="390" name="Google Shape;390;p51"/>
          <p:cNvSpPr txBox="1"/>
          <p:nvPr>
            <p:ph idx="4294967295" type="title"/>
          </p:nvPr>
        </p:nvSpPr>
        <p:spPr>
          <a:xfrm>
            <a:off x="411475" y="468725"/>
            <a:ext cx="48957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a:t>
            </a:r>
            <a:r>
              <a:rPr lang="en">
                <a:latin typeface="Proxima Nova"/>
                <a:ea typeface="Proxima Nova"/>
                <a:cs typeface="Proxima Nova"/>
                <a:sym typeface="Proxima Nova"/>
              </a:rPr>
              <a:t>Packaging Information</a:t>
            </a:r>
            <a:endParaRPr>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
        <p:nvSpPr>
          <p:cNvPr id="391" name="Google Shape;391;p51"/>
          <p:cNvSpPr/>
          <p:nvPr/>
        </p:nvSpPr>
        <p:spPr>
          <a:xfrm>
            <a:off x="5839665" y="344970"/>
            <a:ext cx="2801400" cy="2316900"/>
          </a:xfrm>
          <a:prstGeom prst="cube">
            <a:avLst>
              <a:gd fmla="val 25000" name="adj"/>
            </a:avLst>
          </a:prstGeom>
          <a:solidFill>
            <a:srgbClr val="95785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FFFFDB"/>
                </a:solidFill>
              </a:rPr>
              <a:t>Packaging Information</a:t>
            </a:r>
            <a:endParaRPr sz="1800">
              <a:solidFill>
                <a:srgbClr val="FFFFD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70" name="Shape 70"/>
        <p:cNvGrpSpPr/>
        <p:nvPr/>
      </p:nvGrpSpPr>
      <p:grpSpPr>
        <a:xfrm>
          <a:off x="0" y="0"/>
          <a:ext cx="0" cy="0"/>
          <a:chOff x="0" y="0"/>
          <a:chExt cx="0" cy="0"/>
        </a:xfrm>
      </p:grpSpPr>
      <p:sp>
        <p:nvSpPr>
          <p:cNvPr id="71" name="Google Shape;71;p16"/>
          <p:cNvSpPr/>
          <p:nvPr/>
        </p:nvSpPr>
        <p:spPr>
          <a:xfrm>
            <a:off x="372322" y="360600"/>
            <a:ext cx="8321700" cy="4422300"/>
          </a:xfrm>
          <a:prstGeom prst="round2DiagRect">
            <a:avLst>
              <a:gd fmla="val 16667" name="adj1"/>
              <a:gd fmla="val 0" name="adj2"/>
            </a:avLst>
          </a:prstGeom>
          <a:solidFill>
            <a:srgbClr val="D9EAD3"/>
          </a:solidFill>
          <a:ln>
            <a:noFill/>
          </a:ln>
        </p:spPr>
        <p:txBody>
          <a:bodyPr anchorCtr="0" anchor="ctr" bIns="0" lIns="73150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5500">
                <a:solidFill>
                  <a:srgbClr val="6AA84F"/>
                </a:solidFill>
                <a:latin typeface="Proxima Nova"/>
                <a:ea typeface="Proxima Nova"/>
                <a:cs typeface="Proxima Nova"/>
                <a:sym typeface="Proxima Nova"/>
              </a:rPr>
              <a:t>Week 2</a:t>
            </a:r>
            <a:endParaRPr b="1" sz="5500">
              <a:solidFill>
                <a:srgbClr val="6AA84F"/>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rPr b="1" lang="en" sz="5500">
                <a:solidFill>
                  <a:srgbClr val="274E13"/>
                </a:solidFill>
                <a:latin typeface="Proxima Nova"/>
                <a:ea typeface="Proxima Nova"/>
                <a:cs typeface="Proxima Nova"/>
                <a:sym typeface="Proxima Nova"/>
              </a:rPr>
              <a:t>Open Archival Information System</a:t>
            </a:r>
            <a:endParaRPr b="1" sz="5500">
              <a:solidFill>
                <a:srgbClr val="274E13"/>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en" sz="2400">
                <a:solidFill>
                  <a:srgbClr val="274E13"/>
                </a:solidFill>
                <a:latin typeface="Proxima Nova"/>
                <a:ea typeface="Proxima Nova"/>
                <a:cs typeface="Proxima Nova"/>
                <a:sym typeface="Proxima Nova"/>
              </a:rPr>
              <a:t>Conceptual model and tools</a:t>
            </a:r>
            <a:endParaRPr sz="2400">
              <a:solidFill>
                <a:srgbClr val="274E13"/>
              </a:solidFill>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395" name="Shape 395"/>
        <p:cNvGrpSpPr/>
        <p:nvPr/>
      </p:nvGrpSpPr>
      <p:grpSpPr>
        <a:xfrm>
          <a:off x="0" y="0"/>
          <a:ext cx="0" cy="0"/>
          <a:chOff x="0" y="0"/>
          <a:chExt cx="0" cy="0"/>
        </a:xfrm>
      </p:grpSpPr>
      <p:sp>
        <p:nvSpPr>
          <p:cNvPr id="396" name="Google Shape;396;p52"/>
          <p:cNvSpPr txBox="1"/>
          <p:nvPr>
            <p:ph idx="4294967295" type="body"/>
          </p:nvPr>
        </p:nvSpPr>
        <p:spPr>
          <a:xfrm>
            <a:off x="415925" y="1600200"/>
            <a:ext cx="4350900" cy="3199200"/>
          </a:xfrm>
          <a:prstGeom prst="rect">
            <a:avLst/>
          </a:prstGeom>
        </p:spPr>
        <p:txBody>
          <a:bodyPr anchorCtr="0" anchor="t" bIns="0" lIns="0" spcFirstLastPara="1" rIns="0" wrap="square" tIns="0">
            <a:noAutofit/>
          </a:bodyPr>
          <a:lstStyle/>
          <a:p>
            <a:pPr indent="0" lvl="0" marL="0" marR="0" rtl="0" algn="l">
              <a:lnSpc>
                <a:spcPct val="115000"/>
              </a:lnSpc>
              <a:spcBef>
                <a:spcPts val="0"/>
              </a:spcBef>
              <a:spcAft>
                <a:spcPts val="1200"/>
              </a:spcAft>
              <a:buNone/>
            </a:pPr>
            <a:r>
              <a:rPr lang="en" sz="2235">
                <a:solidFill>
                  <a:schemeClr val="dk1"/>
                </a:solidFill>
                <a:latin typeface="Proxima Nova"/>
                <a:ea typeface="Proxima Nova"/>
                <a:cs typeface="Proxima Nova"/>
                <a:sym typeface="Proxima Nova"/>
              </a:rPr>
              <a:t>Subset of data for discovery and access</a:t>
            </a:r>
            <a:endParaRPr sz="2235">
              <a:solidFill>
                <a:schemeClr val="dk1"/>
              </a:solidFill>
              <a:latin typeface="Proxima Nova"/>
              <a:ea typeface="Proxima Nova"/>
              <a:cs typeface="Proxima Nova"/>
              <a:sym typeface="Proxima Nova"/>
            </a:endParaRPr>
          </a:p>
        </p:txBody>
      </p:sp>
      <p:sp>
        <p:nvSpPr>
          <p:cNvPr id="397" name="Google Shape;397;p52"/>
          <p:cNvSpPr txBox="1"/>
          <p:nvPr>
            <p:ph idx="4294967295" type="title"/>
          </p:nvPr>
        </p:nvSpPr>
        <p:spPr>
          <a:xfrm>
            <a:off x="411475" y="468725"/>
            <a:ext cx="48957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Descriptive Information</a:t>
            </a:r>
            <a:endParaRPr>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
        <p:nvSpPr>
          <p:cNvPr id="398" name="Google Shape;398;p52"/>
          <p:cNvSpPr/>
          <p:nvPr/>
        </p:nvSpPr>
        <p:spPr>
          <a:xfrm>
            <a:off x="5839665" y="344970"/>
            <a:ext cx="2801400" cy="2316900"/>
          </a:xfrm>
          <a:prstGeom prst="cube">
            <a:avLst>
              <a:gd fmla="val 25000" name="adj"/>
            </a:avLst>
          </a:prstGeom>
          <a:solidFill>
            <a:srgbClr val="DD7E6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5B0F00"/>
                </a:solidFill>
              </a:rPr>
              <a:t>Descriptive Information</a:t>
            </a:r>
            <a:endParaRPr sz="1800">
              <a:solidFill>
                <a:srgbClr val="5B0F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402" name="Shape 402"/>
        <p:cNvGrpSpPr/>
        <p:nvPr/>
      </p:nvGrpSpPr>
      <p:grpSpPr>
        <a:xfrm>
          <a:off x="0" y="0"/>
          <a:ext cx="0" cy="0"/>
          <a:chOff x="0" y="0"/>
          <a:chExt cx="0" cy="0"/>
        </a:xfrm>
      </p:grpSpPr>
      <p:pic>
        <p:nvPicPr>
          <p:cNvPr id="403" name="Google Shape;403;p53"/>
          <p:cNvPicPr preferRelativeResize="0"/>
          <p:nvPr/>
        </p:nvPicPr>
        <p:blipFill>
          <a:blip r:embed="rId3">
            <a:alphaModFix/>
          </a:blip>
          <a:stretch>
            <a:fillRect/>
          </a:stretch>
        </p:blipFill>
        <p:spPr>
          <a:xfrm>
            <a:off x="897535" y="66800"/>
            <a:ext cx="7245427" cy="51434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07" name="Shape 407"/>
        <p:cNvGrpSpPr/>
        <p:nvPr/>
      </p:nvGrpSpPr>
      <p:grpSpPr>
        <a:xfrm>
          <a:off x="0" y="0"/>
          <a:ext cx="0" cy="0"/>
          <a:chOff x="0" y="0"/>
          <a:chExt cx="0" cy="0"/>
        </a:xfrm>
      </p:grpSpPr>
      <p:sp>
        <p:nvSpPr>
          <p:cNvPr id="408" name="Google Shape;408;p54"/>
          <p:cNvSpPr/>
          <p:nvPr/>
        </p:nvSpPr>
        <p:spPr>
          <a:xfrm>
            <a:off x="411147" y="360600"/>
            <a:ext cx="8321700" cy="4422300"/>
          </a:xfrm>
          <a:prstGeom prst="round2DiagRect">
            <a:avLst>
              <a:gd fmla="val 16667" name="adj1"/>
              <a:gd fmla="val 0" name="adj2"/>
            </a:avLst>
          </a:prstGeom>
          <a:noFill/>
          <a:ln cap="flat" cmpd="sng" w="114300">
            <a:solidFill>
              <a:schemeClr val="lt1"/>
            </a:solidFill>
            <a:prstDash val="solid"/>
            <a:round/>
            <a:headEnd len="sm" w="sm" type="none"/>
            <a:tailEnd len="sm" w="sm" type="none"/>
          </a:ln>
        </p:spPr>
        <p:txBody>
          <a:bodyPr anchorCtr="0" anchor="ctr" bIns="0" lIns="457200" spcFirstLastPara="1" rIns="0" wrap="square" tIns="0">
            <a:noAutofit/>
          </a:bodyPr>
          <a:lstStyle/>
          <a:p>
            <a:pPr indent="0" lvl="0" marL="0" rtl="0" algn="l">
              <a:lnSpc>
                <a:spcPct val="115000"/>
              </a:lnSpc>
              <a:spcBef>
                <a:spcPts val="0"/>
              </a:spcBef>
              <a:spcAft>
                <a:spcPts val="1200"/>
              </a:spcAft>
              <a:buClr>
                <a:schemeClr val="dk1"/>
              </a:buClr>
              <a:buSzPts val="1100"/>
              <a:buFont typeface="Arial"/>
              <a:buNone/>
            </a:pPr>
            <a:r>
              <a:rPr b="1" lang="en" sz="5500">
                <a:solidFill>
                  <a:schemeClr val="lt1"/>
                </a:solidFill>
                <a:latin typeface="Proxima Nova"/>
                <a:ea typeface="Proxima Nova"/>
                <a:cs typeface="Proxima Nova"/>
                <a:sym typeface="Proxima Nova"/>
              </a:rPr>
              <a:t>Information Package Types: SIPs, AIPs and DIPs</a:t>
            </a:r>
            <a:endParaRPr sz="2400">
              <a:solidFill>
                <a:schemeClr val="lt1"/>
              </a:solidFill>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412" name="Shape 412"/>
        <p:cNvGrpSpPr/>
        <p:nvPr/>
      </p:nvGrpSpPr>
      <p:grpSpPr>
        <a:xfrm>
          <a:off x="0" y="0"/>
          <a:ext cx="0" cy="0"/>
          <a:chOff x="0" y="0"/>
          <a:chExt cx="0" cy="0"/>
        </a:xfrm>
      </p:grpSpPr>
      <p:sp>
        <p:nvSpPr>
          <p:cNvPr id="413" name="Google Shape;413;p55"/>
          <p:cNvSpPr txBox="1"/>
          <p:nvPr>
            <p:ph idx="4294967295" type="body"/>
          </p:nvPr>
        </p:nvSpPr>
        <p:spPr>
          <a:xfrm>
            <a:off x="415925" y="1600200"/>
            <a:ext cx="8450100" cy="3168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200">
                <a:solidFill>
                  <a:schemeClr val="dk1"/>
                </a:solidFill>
                <a:latin typeface="Proxima Nova"/>
                <a:ea typeface="Proxima Nova"/>
                <a:cs typeface="Proxima Nova"/>
                <a:sym typeface="Proxima Nova"/>
              </a:rPr>
              <a:t>An information package that is formed outside of the context of an OAIS, and delivered by a producer to the OAIS for ingest.</a:t>
            </a:r>
            <a:endParaRPr sz="2200">
              <a:solidFill>
                <a:schemeClr val="dk1"/>
              </a:solidFill>
              <a:latin typeface="Proxima Nova"/>
              <a:ea typeface="Proxima Nova"/>
              <a:cs typeface="Proxima Nova"/>
              <a:sym typeface="Proxima Nova"/>
            </a:endParaRPr>
          </a:p>
          <a:p>
            <a:pPr indent="0" lvl="0" marL="0" rtl="0" algn="l">
              <a:spcBef>
                <a:spcPts val="1200"/>
              </a:spcBef>
              <a:spcAft>
                <a:spcPts val="0"/>
              </a:spcAft>
              <a:buNone/>
            </a:pPr>
            <a:r>
              <a:rPr lang="en" sz="2200">
                <a:solidFill>
                  <a:schemeClr val="dk1"/>
                </a:solidFill>
                <a:latin typeface="Proxima Nova"/>
                <a:ea typeface="Proxima Nova"/>
                <a:cs typeface="Proxima Nova"/>
                <a:sym typeface="Proxima Nova"/>
              </a:rPr>
              <a:t>Related definition:</a:t>
            </a:r>
            <a:endParaRPr sz="2200">
              <a:solidFill>
                <a:schemeClr val="dk1"/>
              </a:solidFill>
              <a:latin typeface="Proxima Nova"/>
              <a:ea typeface="Proxima Nova"/>
              <a:cs typeface="Proxima Nova"/>
              <a:sym typeface="Proxima Nova"/>
            </a:endParaRPr>
          </a:p>
          <a:p>
            <a:pPr indent="0" lvl="0" marL="0" rtl="0" algn="l">
              <a:spcBef>
                <a:spcPts val="1200"/>
              </a:spcBef>
              <a:spcAft>
                <a:spcPts val="1200"/>
              </a:spcAft>
              <a:buNone/>
            </a:pPr>
            <a:r>
              <a:rPr lang="en" sz="2200">
                <a:solidFill>
                  <a:schemeClr val="dk1"/>
                </a:solidFill>
                <a:latin typeface="Proxima Nova"/>
                <a:ea typeface="Proxima Nova"/>
                <a:cs typeface="Proxima Nova"/>
                <a:sym typeface="Proxima Nova"/>
              </a:rPr>
              <a:t>Producer: The person who prepares and submits the SIP.</a:t>
            </a:r>
            <a:endParaRPr sz="2200">
              <a:solidFill>
                <a:schemeClr val="dk1"/>
              </a:solidFill>
              <a:latin typeface="Proxima Nova"/>
              <a:ea typeface="Proxima Nova"/>
              <a:cs typeface="Proxima Nova"/>
              <a:sym typeface="Proxima Nova"/>
            </a:endParaRPr>
          </a:p>
        </p:txBody>
      </p:sp>
      <p:sp>
        <p:nvSpPr>
          <p:cNvPr id="414" name="Google Shape;414;p55"/>
          <p:cNvSpPr txBox="1"/>
          <p:nvPr>
            <p:ph idx="4294967295" type="title"/>
          </p:nvPr>
        </p:nvSpPr>
        <p:spPr>
          <a:xfrm>
            <a:off x="411475" y="468725"/>
            <a:ext cx="82296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a:t>
            </a:r>
            <a:r>
              <a:rPr lang="en">
                <a:latin typeface="Proxima Nova"/>
                <a:ea typeface="Proxima Nova"/>
                <a:cs typeface="Proxima Nova"/>
                <a:sym typeface="Proxima Nova"/>
              </a:rPr>
              <a:t>Submission Information Package (SIP)</a:t>
            </a:r>
            <a:endParaRPr>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418" name="Shape 418"/>
        <p:cNvGrpSpPr/>
        <p:nvPr/>
      </p:nvGrpSpPr>
      <p:grpSpPr>
        <a:xfrm>
          <a:off x="0" y="0"/>
          <a:ext cx="0" cy="0"/>
          <a:chOff x="0" y="0"/>
          <a:chExt cx="0" cy="0"/>
        </a:xfrm>
      </p:grpSpPr>
      <p:sp>
        <p:nvSpPr>
          <p:cNvPr id="419" name="Google Shape;419;p56"/>
          <p:cNvSpPr txBox="1"/>
          <p:nvPr>
            <p:ph idx="4294967295" type="body"/>
          </p:nvPr>
        </p:nvSpPr>
        <p:spPr>
          <a:xfrm>
            <a:off x="415925" y="1600200"/>
            <a:ext cx="8450100" cy="3168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200">
                <a:solidFill>
                  <a:schemeClr val="dk1"/>
                </a:solidFill>
                <a:latin typeface="Proxima Nova"/>
                <a:ea typeface="Proxima Nova"/>
                <a:cs typeface="Proxima Nova"/>
                <a:sym typeface="Proxima Nova"/>
              </a:rPr>
              <a:t>Ingest describes the steps the OAIS takes to prepare and process SIPs submitted by Producers into archival storage.</a:t>
            </a:r>
            <a:endParaRPr sz="2200">
              <a:solidFill>
                <a:schemeClr val="dk1"/>
              </a:solidFill>
              <a:latin typeface="Proxima Nova"/>
              <a:ea typeface="Proxima Nova"/>
              <a:cs typeface="Proxima Nova"/>
              <a:sym typeface="Proxima Nova"/>
            </a:endParaRPr>
          </a:p>
          <a:p>
            <a:pPr indent="0" lvl="0" marL="0" rtl="0" algn="l">
              <a:spcBef>
                <a:spcPts val="1200"/>
              </a:spcBef>
              <a:spcAft>
                <a:spcPts val="1200"/>
              </a:spcAft>
              <a:buNone/>
            </a:pPr>
            <a:r>
              <a:rPr lang="en" sz="2200">
                <a:solidFill>
                  <a:schemeClr val="dk1"/>
                </a:solidFill>
                <a:latin typeface="Proxima Nova"/>
                <a:ea typeface="Proxima Nova"/>
                <a:cs typeface="Proxima Nova"/>
                <a:sym typeface="Proxima Nova"/>
              </a:rPr>
              <a:t>Prior to ingest, the OAIS will perform some sort of check over the SIP to make sure it contains all the OAIS needs and requires of it.</a:t>
            </a:r>
            <a:endParaRPr sz="2200">
              <a:solidFill>
                <a:schemeClr val="dk1"/>
              </a:solidFill>
              <a:latin typeface="Proxima Nova"/>
              <a:ea typeface="Proxima Nova"/>
              <a:cs typeface="Proxima Nova"/>
              <a:sym typeface="Proxima Nova"/>
            </a:endParaRPr>
          </a:p>
        </p:txBody>
      </p:sp>
      <p:sp>
        <p:nvSpPr>
          <p:cNvPr id="420" name="Google Shape;420;p56"/>
          <p:cNvSpPr txBox="1"/>
          <p:nvPr>
            <p:ph idx="4294967295" type="title"/>
          </p:nvPr>
        </p:nvSpPr>
        <p:spPr>
          <a:xfrm>
            <a:off x="411475" y="468725"/>
            <a:ext cx="82296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Ingest (</a:t>
            </a:r>
            <a:r>
              <a:rPr lang="en">
                <a:latin typeface="Proxima Nova"/>
                <a:ea typeface="Proxima Nova"/>
                <a:cs typeface="Proxima Nova"/>
                <a:sym typeface="Proxima Nova"/>
              </a:rPr>
              <a:t>1/2</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4" name="Shape 424"/>
        <p:cNvGrpSpPr/>
        <p:nvPr/>
      </p:nvGrpSpPr>
      <p:grpSpPr>
        <a:xfrm>
          <a:off x="0" y="0"/>
          <a:ext cx="0" cy="0"/>
          <a:chOff x="0" y="0"/>
          <a:chExt cx="0" cy="0"/>
        </a:xfrm>
      </p:grpSpPr>
      <p:sp>
        <p:nvSpPr>
          <p:cNvPr id="425" name="Google Shape;425;p57"/>
          <p:cNvSpPr txBox="1"/>
          <p:nvPr/>
        </p:nvSpPr>
        <p:spPr>
          <a:xfrm>
            <a:off x="292275" y="333200"/>
            <a:ext cx="2214300" cy="307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2500">
                <a:solidFill>
                  <a:srgbClr val="595959"/>
                </a:solidFill>
                <a:latin typeface="Proxima Nova"/>
                <a:ea typeface="Proxima Nova"/>
                <a:cs typeface="Proxima Nova"/>
                <a:sym typeface="Proxima Nova"/>
              </a:rPr>
              <a:t>Figure 4-2: </a:t>
            </a:r>
            <a:r>
              <a:rPr b="1" lang="en" sz="2500">
                <a:solidFill>
                  <a:srgbClr val="595959"/>
                </a:solidFill>
                <a:latin typeface="Proxima Nova"/>
                <a:ea typeface="Proxima Nova"/>
                <a:cs typeface="Proxima Nova"/>
                <a:sym typeface="Proxima Nova"/>
              </a:rPr>
              <a:t>Functions of the Ingest Functional Entity</a:t>
            </a:r>
            <a:endParaRPr b="1" sz="2500">
              <a:solidFill>
                <a:srgbClr val="595959"/>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1" lang="en" sz="2500">
                <a:solidFill>
                  <a:srgbClr val="595959"/>
                </a:solidFill>
                <a:latin typeface="Proxima Nova"/>
                <a:ea typeface="Proxima Nova"/>
                <a:cs typeface="Proxima Nova"/>
                <a:sym typeface="Proxima Nova"/>
              </a:rPr>
              <a:t>—</a:t>
            </a:r>
            <a:endParaRPr b="1" sz="2500">
              <a:solidFill>
                <a:srgbClr val="595959"/>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1" lang="en" sz="2500">
                <a:solidFill>
                  <a:srgbClr val="595959"/>
                </a:solidFill>
                <a:latin typeface="Proxima Nova"/>
                <a:ea typeface="Proxima Nova"/>
                <a:cs typeface="Proxima Nova"/>
                <a:sym typeface="Proxima Nova"/>
              </a:rPr>
              <a:t>Page 48</a:t>
            </a:r>
            <a:endParaRPr b="1" sz="2500">
              <a:solidFill>
                <a:srgbClr val="595959"/>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1" lang="en" sz="2500">
                <a:solidFill>
                  <a:srgbClr val="595959"/>
                </a:solidFill>
                <a:latin typeface="Proxima Nova"/>
                <a:ea typeface="Proxima Nova"/>
                <a:cs typeface="Proxima Nova"/>
                <a:sym typeface="Proxima Nova"/>
              </a:rPr>
              <a:t>Magenta Book</a:t>
            </a:r>
            <a:endParaRPr b="1" sz="2500">
              <a:solidFill>
                <a:srgbClr val="595959"/>
              </a:solidFill>
              <a:latin typeface="Proxima Nova"/>
              <a:ea typeface="Proxima Nova"/>
              <a:cs typeface="Proxima Nova"/>
              <a:sym typeface="Proxima Nova"/>
            </a:endParaRPr>
          </a:p>
        </p:txBody>
      </p:sp>
      <p:pic>
        <p:nvPicPr>
          <p:cNvPr id="426" name="Google Shape;426;p57"/>
          <p:cNvPicPr preferRelativeResize="0"/>
          <p:nvPr/>
        </p:nvPicPr>
        <p:blipFill rotWithShape="1">
          <a:blip r:embed="rId3">
            <a:alphaModFix/>
          </a:blip>
          <a:srcRect b="5098" l="27730" r="4550" t="20252"/>
          <a:stretch/>
        </p:blipFill>
        <p:spPr>
          <a:xfrm>
            <a:off x="2732625" y="157750"/>
            <a:ext cx="6319724" cy="43540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430" name="Shape 430"/>
        <p:cNvGrpSpPr/>
        <p:nvPr/>
      </p:nvGrpSpPr>
      <p:grpSpPr>
        <a:xfrm>
          <a:off x="0" y="0"/>
          <a:ext cx="0" cy="0"/>
          <a:chOff x="0" y="0"/>
          <a:chExt cx="0" cy="0"/>
        </a:xfrm>
      </p:grpSpPr>
      <p:sp>
        <p:nvSpPr>
          <p:cNvPr id="431" name="Google Shape;431;p58"/>
          <p:cNvSpPr txBox="1"/>
          <p:nvPr>
            <p:ph idx="4294967295" type="body"/>
          </p:nvPr>
        </p:nvSpPr>
        <p:spPr>
          <a:xfrm>
            <a:off x="415925" y="1600200"/>
            <a:ext cx="8450100" cy="3168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200">
                <a:solidFill>
                  <a:schemeClr val="dk1"/>
                </a:solidFill>
                <a:latin typeface="Proxima Nova"/>
                <a:ea typeface="Proxima Nova"/>
                <a:cs typeface="Proxima Nova"/>
                <a:sym typeface="Proxima Nova"/>
              </a:rPr>
              <a:t>AIP: An information package consisting of the digital object and associated Preservation Description Information (PDI), which is managed and preserved within an OAIS.</a:t>
            </a:r>
            <a:endParaRPr sz="2200">
              <a:solidFill>
                <a:schemeClr val="dk1"/>
              </a:solidFill>
              <a:latin typeface="Proxima Nova"/>
              <a:ea typeface="Proxima Nova"/>
              <a:cs typeface="Proxima Nova"/>
              <a:sym typeface="Proxima Nova"/>
            </a:endParaRPr>
          </a:p>
          <a:p>
            <a:pPr indent="0" lvl="0" marL="0" rtl="0" algn="l">
              <a:spcBef>
                <a:spcPts val="1200"/>
              </a:spcBef>
              <a:spcAft>
                <a:spcPts val="1200"/>
              </a:spcAft>
              <a:buNone/>
            </a:pPr>
            <a:r>
              <a:rPr lang="en" sz="2200">
                <a:solidFill>
                  <a:schemeClr val="dk1"/>
                </a:solidFill>
                <a:latin typeface="Proxima Nova"/>
                <a:ea typeface="Proxima Nova"/>
                <a:cs typeface="Proxima Nova"/>
                <a:sym typeface="Proxima Nova"/>
              </a:rPr>
              <a:t>Management: responsible for policy objectives of the OAIS.</a:t>
            </a:r>
            <a:endParaRPr sz="2200">
              <a:solidFill>
                <a:schemeClr val="dk1"/>
              </a:solidFill>
              <a:latin typeface="Proxima Nova"/>
              <a:ea typeface="Proxima Nova"/>
              <a:cs typeface="Proxima Nova"/>
              <a:sym typeface="Proxima Nova"/>
            </a:endParaRPr>
          </a:p>
        </p:txBody>
      </p:sp>
      <p:sp>
        <p:nvSpPr>
          <p:cNvPr id="432" name="Google Shape;432;p58"/>
          <p:cNvSpPr txBox="1"/>
          <p:nvPr>
            <p:ph idx="4294967295" type="title"/>
          </p:nvPr>
        </p:nvSpPr>
        <p:spPr>
          <a:xfrm>
            <a:off x="411475" y="468725"/>
            <a:ext cx="82296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a:t>
            </a:r>
            <a:r>
              <a:rPr lang="en">
                <a:latin typeface="Proxima Nova"/>
                <a:ea typeface="Proxima Nova"/>
                <a:cs typeface="Proxima Nova"/>
                <a:sym typeface="Proxima Nova"/>
              </a:rPr>
              <a:t>Archival Information Package (AIP)</a:t>
            </a:r>
            <a:endParaRPr>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pic>
        <p:nvPicPr>
          <p:cNvPr id="437" name="Google Shape;437;p59"/>
          <p:cNvPicPr preferRelativeResize="0"/>
          <p:nvPr/>
        </p:nvPicPr>
        <p:blipFill rotWithShape="1">
          <a:blip r:embed="rId3">
            <a:alphaModFix/>
          </a:blip>
          <a:srcRect b="0" l="23673" r="11785" t="18526"/>
          <a:stretch/>
        </p:blipFill>
        <p:spPr>
          <a:xfrm>
            <a:off x="2624274" y="0"/>
            <a:ext cx="6519726" cy="5143501"/>
          </a:xfrm>
          <a:prstGeom prst="rect">
            <a:avLst/>
          </a:prstGeom>
          <a:noFill/>
          <a:ln>
            <a:noFill/>
          </a:ln>
        </p:spPr>
      </p:pic>
      <p:sp>
        <p:nvSpPr>
          <p:cNvPr id="438" name="Google Shape;438;p59"/>
          <p:cNvSpPr txBox="1"/>
          <p:nvPr/>
        </p:nvSpPr>
        <p:spPr>
          <a:xfrm>
            <a:off x="304800" y="157750"/>
            <a:ext cx="2771100" cy="2693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2500">
                <a:solidFill>
                  <a:srgbClr val="595959"/>
                </a:solidFill>
                <a:latin typeface="Proxima Nova"/>
                <a:ea typeface="Proxima Nova"/>
                <a:cs typeface="Proxima Nova"/>
                <a:sym typeface="Proxima Nova"/>
              </a:rPr>
              <a:t>Figure 4-18: Archival Information Package</a:t>
            </a:r>
            <a:endParaRPr b="1" sz="2500">
              <a:solidFill>
                <a:srgbClr val="595959"/>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1" lang="en" sz="2500">
                <a:solidFill>
                  <a:srgbClr val="595959"/>
                </a:solidFill>
                <a:latin typeface="Proxima Nova"/>
                <a:ea typeface="Proxima Nova"/>
                <a:cs typeface="Proxima Nova"/>
                <a:sym typeface="Proxima Nova"/>
              </a:rPr>
              <a:t>—</a:t>
            </a:r>
            <a:endParaRPr b="1" sz="2500">
              <a:solidFill>
                <a:srgbClr val="595959"/>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1" lang="en" sz="2500">
                <a:solidFill>
                  <a:srgbClr val="595959"/>
                </a:solidFill>
                <a:latin typeface="Proxima Nova"/>
                <a:ea typeface="Proxima Nova"/>
                <a:cs typeface="Proxima Nova"/>
                <a:sym typeface="Proxima Nova"/>
              </a:rPr>
              <a:t>Page 83</a:t>
            </a:r>
            <a:endParaRPr b="1" sz="2500">
              <a:solidFill>
                <a:srgbClr val="595959"/>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1" lang="en" sz="2500">
                <a:solidFill>
                  <a:srgbClr val="595959"/>
                </a:solidFill>
                <a:latin typeface="Proxima Nova"/>
                <a:ea typeface="Proxima Nova"/>
                <a:cs typeface="Proxima Nova"/>
                <a:sym typeface="Proxima Nova"/>
              </a:rPr>
              <a:t>Magenta Book</a:t>
            </a:r>
            <a:endParaRPr b="1" sz="2500">
              <a:solidFill>
                <a:srgbClr val="595959"/>
              </a:solidFill>
              <a:latin typeface="Proxima Nova"/>
              <a:ea typeface="Proxima Nova"/>
              <a:cs typeface="Proxima Nova"/>
              <a:sym typeface="Proxima Nov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2" name="Shape 442"/>
        <p:cNvGrpSpPr/>
        <p:nvPr/>
      </p:nvGrpSpPr>
      <p:grpSpPr>
        <a:xfrm>
          <a:off x="0" y="0"/>
          <a:ext cx="0" cy="0"/>
          <a:chOff x="0" y="0"/>
          <a:chExt cx="0" cy="0"/>
        </a:xfrm>
      </p:grpSpPr>
      <p:sp>
        <p:nvSpPr>
          <p:cNvPr id="443" name="Google Shape;443;p60"/>
          <p:cNvSpPr txBox="1"/>
          <p:nvPr/>
        </p:nvSpPr>
        <p:spPr>
          <a:xfrm>
            <a:off x="304800" y="157750"/>
            <a:ext cx="2771100" cy="230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2500">
                <a:solidFill>
                  <a:srgbClr val="595959"/>
                </a:solidFill>
                <a:latin typeface="Proxima Nova"/>
                <a:ea typeface="Proxima Nova"/>
                <a:cs typeface="Proxima Nova"/>
                <a:sym typeface="Proxima Nova"/>
              </a:rPr>
              <a:t>Figure 4-17: Package Description</a:t>
            </a:r>
            <a:endParaRPr b="1" sz="2500">
              <a:solidFill>
                <a:srgbClr val="595959"/>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1" lang="en" sz="2500">
                <a:solidFill>
                  <a:srgbClr val="595959"/>
                </a:solidFill>
                <a:latin typeface="Proxima Nova"/>
                <a:ea typeface="Proxima Nova"/>
                <a:cs typeface="Proxima Nova"/>
                <a:sym typeface="Proxima Nova"/>
              </a:rPr>
              <a:t>—</a:t>
            </a:r>
            <a:endParaRPr b="1" sz="2500">
              <a:solidFill>
                <a:srgbClr val="595959"/>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1" lang="en" sz="2500">
                <a:solidFill>
                  <a:srgbClr val="595959"/>
                </a:solidFill>
                <a:latin typeface="Proxima Nova"/>
                <a:ea typeface="Proxima Nova"/>
                <a:cs typeface="Proxima Nova"/>
                <a:sym typeface="Proxima Nova"/>
              </a:rPr>
              <a:t>Page 82</a:t>
            </a:r>
            <a:endParaRPr b="1" sz="2500">
              <a:solidFill>
                <a:srgbClr val="595959"/>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1" lang="en" sz="2500">
                <a:solidFill>
                  <a:srgbClr val="595959"/>
                </a:solidFill>
                <a:latin typeface="Proxima Nova"/>
                <a:ea typeface="Proxima Nova"/>
                <a:cs typeface="Proxima Nova"/>
                <a:sym typeface="Proxima Nova"/>
              </a:rPr>
              <a:t>Magenta Book</a:t>
            </a:r>
            <a:endParaRPr b="1" sz="2500">
              <a:solidFill>
                <a:srgbClr val="595959"/>
              </a:solidFill>
              <a:latin typeface="Proxima Nova"/>
              <a:ea typeface="Proxima Nova"/>
              <a:cs typeface="Proxima Nova"/>
              <a:sym typeface="Proxima Nova"/>
            </a:endParaRPr>
          </a:p>
        </p:txBody>
      </p:sp>
      <p:pic>
        <p:nvPicPr>
          <p:cNvPr id="444" name="Google Shape;444;p60"/>
          <p:cNvPicPr preferRelativeResize="0"/>
          <p:nvPr/>
        </p:nvPicPr>
        <p:blipFill rotWithShape="1">
          <a:blip r:embed="rId3">
            <a:alphaModFix/>
          </a:blip>
          <a:srcRect b="32836" l="43796" r="19452" t="25214"/>
          <a:stretch/>
        </p:blipFill>
        <p:spPr>
          <a:xfrm>
            <a:off x="3349251" y="157750"/>
            <a:ext cx="5692124" cy="4060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448" name="Shape 448"/>
        <p:cNvGrpSpPr/>
        <p:nvPr/>
      </p:nvGrpSpPr>
      <p:grpSpPr>
        <a:xfrm>
          <a:off x="0" y="0"/>
          <a:ext cx="0" cy="0"/>
          <a:chOff x="0" y="0"/>
          <a:chExt cx="0" cy="0"/>
        </a:xfrm>
      </p:grpSpPr>
      <p:sp>
        <p:nvSpPr>
          <p:cNvPr id="449" name="Google Shape;449;p61"/>
          <p:cNvSpPr txBox="1"/>
          <p:nvPr>
            <p:ph idx="4294967295" type="body"/>
          </p:nvPr>
        </p:nvSpPr>
        <p:spPr>
          <a:xfrm>
            <a:off x="415925" y="1600200"/>
            <a:ext cx="8450100" cy="3168000"/>
          </a:xfrm>
          <a:prstGeom prst="rect">
            <a:avLst/>
          </a:prstGeom>
        </p:spPr>
        <p:txBody>
          <a:bodyPr anchorCtr="0" anchor="t" bIns="0" lIns="0" spcFirstLastPara="1" rIns="0" wrap="square" tIns="0">
            <a:normAutofit/>
          </a:bodyPr>
          <a:lstStyle/>
          <a:p>
            <a:pPr indent="0" lvl="0" marL="0" rtl="0" algn="l">
              <a:spcBef>
                <a:spcPts val="0"/>
              </a:spcBef>
              <a:spcAft>
                <a:spcPts val="0"/>
              </a:spcAft>
              <a:buClr>
                <a:schemeClr val="dk1"/>
              </a:buClr>
              <a:buSzPts val="1100"/>
              <a:buFont typeface="Arial"/>
              <a:buNone/>
            </a:pPr>
            <a:r>
              <a:rPr lang="en" sz="2200">
                <a:solidFill>
                  <a:schemeClr val="dk1"/>
                </a:solidFill>
                <a:latin typeface="Proxima Nova"/>
                <a:ea typeface="Proxima Nova"/>
                <a:cs typeface="Proxima Nova"/>
                <a:sym typeface="Proxima Nova"/>
              </a:rPr>
              <a:t>DIP: Derived from one or more AIPs, and are received by the Consumer in response to a request to the OAIS</a:t>
            </a:r>
            <a:endParaRPr sz="2200">
              <a:solidFill>
                <a:schemeClr val="dk1"/>
              </a:solidFill>
              <a:latin typeface="Proxima Nova"/>
              <a:ea typeface="Proxima Nova"/>
              <a:cs typeface="Proxima Nova"/>
              <a:sym typeface="Proxima Nova"/>
            </a:endParaRPr>
          </a:p>
          <a:p>
            <a:pPr indent="0" lvl="0" marL="0" rtl="0" algn="l">
              <a:spcBef>
                <a:spcPts val="1200"/>
              </a:spcBef>
              <a:spcAft>
                <a:spcPts val="1200"/>
              </a:spcAft>
              <a:buNone/>
            </a:pPr>
            <a:r>
              <a:rPr lang="en" sz="2200">
                <a:solidFill>
                  <a:schemeClr val="dk1"/>
                </a:solidFill>
                <a:latin typeface="Proxima Nova"/>
                <a:ea typeface="Proxima Nova"/>
                <a:cs typeface="Proxima Nova"/>
                <a:sym typeface="Proxima Nova"/>
              </a:rPr>
              <a:t>Consumer: The role played by those persons or client systems that interact with OAIS services to find preserved information of interest and to access that information in detail.</a:t>
            </a:r>
            <a:endParaRPr sz="2200">
              <a:solidFill>
                <a:schemeClr val="dk1"/>
              </a:solidFill>
              <a:latin typeface="Proxima Nova"/>
              <a:ea typeface="Proxima Nova"/>
              <a:cs typeface="Proxima Nova"/>
              <a:sym typeface="Proxima Nova"/>
            </a:endParaRPr>
          </a:p>
        </p:txBody>
      </p:sp>
      <p:sp>
        <p:nvSpPr>
          <p:cNvPr id="450" name="Google Shape;450;p61"/>
          <p:cNvSpPr txBox="1"/>
          <p:nvPr>
            <p:ph idx="4294967295" type="title"/>
          </p:nvPr>
        </p:nvSpPr>
        <p:spPr>
          <a:xfrm>
            <a:off x="411475" y="468725"/>
            <a:ext cx="82296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a:t>
            </a:r>
            <a:r>
              <a:rPr lang="en">
                <a:latin typeface="Proxima Nova"/>
                <a:ea typeface="Proxima Nova"/>
                <a:cs typeface="Proxima Nova"/>
                <a:sym typeface="Proxima Nova"/>
              </a:rPr>
              <a:t>Dissemination Information Package (DIP)</a:t>
            </a:r>
            <a:endParaRPr>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75" name="Shape 75"/>
        <p:cNvGrpSpPr/>
        <p:nvPr/>
      </p:nvGrpSpPr>
      <p:grpSpPr>
        <a:xfrm>
          <a:off x="0" y="0"/>
          <a:ext cx="0" cy="0"/>
          <a:chOff x="0" y="0"/>
          <a:chExt cx="0" cy="0"/>
        </a:xfrm>
      </p:grpSpPr>
      <p:sp>
        <p:nvSpPr>
          <p:cNvPr id="76" name="Google Shape;76;p17"/>
          <p:cNvSpPr txBox="1"/>
          <p:nvPr>
            <p:ph idx="4294967295" type="body"/>
          </p:nvPr>
        </p:nvSpPr>
        <p:spPr>
          <a:xfrm>
            <a:off x="341550" y="226500"/>
            <a:ext cx="8460900" cy="4690500"/>
          </a:xfrm>
          <a:prstGeom prst="rect">
            <a:avLst/>
          </a:prstGeom>
          <a:solidFill>
            <a:srgbClr val="EAD1DC"/>
          </a:solidFill>
        </p:spPr>
        <p:txBody>
          <a:bodyPr anchorCtr="0" anchor="t" bIns="365750" lIns="365750" spcFirstLastPara="1" rIns="365750" wrap="square" tIns="365750">
            <a:normAutofit/>
          </a:bodyPr>
          <a:lstStyle/>
          <a:p>
            <a:pPr indent="0" lvl="0" marL="0" rtl="0" algn="l">
              <a:spcBef>
                <a:spcPts val="0"/>
              </a:spcBef>
              <a:spcAft>
                <a:spcPts val="0"/>
              </a:spcAft>
              <a:buNone/>
            </a:pPr>
            <a:r>
              <a:rPr b="1" lang="en" sz="3300">
                <a:solidFill>
                  <a:srgbClr val="C27BA0"/>
                </a:solidFill>
                <a:latin typeface="Proxima Nova"/>
                <a:ea typeface="Proxima Nova"/>
                <a:cs typeface="Proxima Nova"/>
                <a:sym typeface="Proxima Nova"/>
              </a:rPr>
              <a:t>Question</a:t>
            </a:r>
            <a:endParaRPr b="1" sz="3300">
              <a:solidFill>
                <a:srgbClr val="C27BA0"/>
              </a:solidFill>
              <a:latin typeface="Proxima Nova"/>
              <a:ea typeface="Proxima Nova"/>
              <a:cs typeface="Proxima Nova"/>
              <a:sym typeface="Proxima Nova"/>
            </a:endParaRPr>
          </a:p>
          <a:p>
            <a:pPr indent="0" lvl="0" marL="0" rtl="0" algn="l">
              <a:spcBef>
                <a:spcPts val="1200"/>
              </a:spcBef>
              <a:spcAft>
                <a:spcPts val="1200"/>
              </a:spcAft>
              <a:buNone/>
            </a:pPr>
            <a:r>
              <a:rPr lang="en" sz="3300">
                <a:solidFill>
                  <a:srgbClr val="741B47"/>
                </a:solidFill>
                <a:latin typeface="Proxima Nova"/>
                <a:ea typeface="Proxima Nova"/>
                <a:cs typeface="Proxima Nova"/>
                <a:sym typeface="Proxima Nova"/>
              </a:rPr>
              <a:t>What does Owens mean by “craft” of digital preservation? What does that term imply in regards to digital preservation?</a:t>
            </a:r>
            <a:endParaRPr sz="3300">
              <a:solidFill>
                <a:srgbClr val="741B47"/>
              </a:solidFill>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54" name="Shape 454"/>
        <p:cNvGrpSpPr/>
        <p:nvPr/>
      </p:nvGrpSpPr>
      <p:grpSpPr>
        <a:xfrm>
          <a:off x="0" y="0"/>
          <a:ext cx="0" cy="0"/>
          <a:chOff x="0" y="0"/>
          <a:chExt cx="0" cy="0"/>
        </a:xfrm>
      </p:grpSpPr>
      <p:sp>
        <p:nvSpPr>
          <p:cNvPr id="455" name="Google Shape;455;p62"/>
          <p:cNvSpPr/>
          <p:nvPr/>
        </p:nvSpPr>
        <p:spPr>
          <a:xfrm>
            <a:off x="411147" y="360600"/>
            <a:ext cx="8321700" cy="4422300"/>
          </a:xfrm>
          <a:prstGeom prst="round2DiagRect">
            <a:avLst>
              <a:gd fmla="val 16667" name="adj1"/>
              <a:gd fmla="val 0" name="adj2"/>
            </a:avLst>
          </a:prstGeom>
          <a:noFill/>
          <a:ln cap="flat" cmpd="sng" w="114300">
            <a:solidFill>
              <a:schemeClr val="lt1"/>
            </a:solidFill>
            <a:prstDash val="solid"/>
            <a:round/>
            <a:headEnd len="sm" w="sm" type="none"/>
            <a:tailEnd len="sm" w="sm" type="none"/>
          </a:ln>
        </p:spPr>
        <p:txBody>
          <a:bodyPr anchorCtr="0" anchor="ctr" bIns="0" lIns="457200" spcFirstLastPara="1" rIns="0" wrap="square" tIns="0">
            <a:noAutofit/>
          </a:bodyPr>
          <a:lstStyle/>
          <a:p>
            <a:pPr indent="0" lvl="0" marL="0" rtl="0" algn="l">
              <a:lnSpc>
                <a:spcPct val="115000"/>
              </a:lnSpc>
              <a:spcBef>
                <a:spcPts val="0"/>
              </a:spcBef>
              <a:spcAft>
                <a:spcPts val="1200"/>
              </a:spcAft>
              <a:buClr>
                <a:schemeClr val="dk1"/>
              </a:buClr>
              <a:buSzPts val="1100"/>
              <a:buFont typeface="Arial"/>
              <a:buNone/>
            </a:pPr>
            <a:r>
              <a:rPr b="1" lang="en" sz="5500">
                <a:solidFill>
                  <a:schemeClr val="lt1"/>
                </a:solidFill>
                <a:latin typeface="Proxima Nova"/>
                <a:ea typeface="Proxima Nova"/>
                <a:cs typeface="Proxima Nova"/>
                <a:sym typeface="Proxima Nova"/>
              </a:rPr>
              <a:t>OAIS Functional Entities</a:t>
            </a:r>
            <a:endParaRPr sz="2400">
              <a:solidFill>
                <a:schemeClr val="lt1"/>
              </a:solidFill>
              <a:latin typeface="Proxima Nova"/>
              <a:ea typeface="Proxima Nova"/>
              <a:cs typeface="Proxima Nova"/>
              <a:sym typeface="Proxima Nov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9" name="Shape 459"/>
        <p:cNvGrpSpPr/>
        <p:nvPr/>
      </p:nvGrpSpPr>
      <p:grpSpPr>
        <a:xfrm>
          <a:off x="0" y="0"/>
          <a:ext cx="0" cy="0"/>
          <a:chOff x="0" y="0"/>
          <a:chExt cx="0" cy="0"/>
        </a:xfrm>
      </p:grpSpPr>
      <p:sp>
        <p:nvSpPr>
          <p:cNvPr id="460" name="Google Shape;460;p63"/>
          <p:cNvSpPr/>
          <p:nvPr/>
        </p:nvSpPr>
        <p:spPr>
          <a:xfrm>
            <a:off x="1607250" y="801575"/>
            <a:ext cx="5777100" cy="3755700"/>
          </a:xfrm>
          <a:prstGeom prst="rect">
            <a:avLst/>
          </a:prstGeom>
          <a:solidFill>
            <a:srgbClr val="FFFFFF"/>
          </a:solidFill>
          <a:ln cap="flat" cmpd="sng" w="19050">
            <a:solidFill>
              <a:srgbClr val="00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 name="Google Shape;461;p63"/>
          <p:cNvCxnSpPr/>
          <p:nvPr/>
        </p:nvCxnSpPr>
        <p:spPr>
          <a:xfrm>
            <a:off x="3522375" y="1469575"/>
            <a:ext cx="0" cy="2515200"/>
          </a:xfrm>
          <a:prstGeom prst="straightConnector1">
            <a:avLst/>
          </a:prstGeom>
          <a:noFill/>
          <a:ln cap="flat" cmpd="sng" w="19050">
            <a:solidFill>
              <a:schemeClr val="dk1"/>
            </a:solidFill>
            <a:prstDash val="lgDash"/>
            <a:round/>
            <a:headEnd len="med" w="med" type="none"/>
            <a:tailEnd len="med" w="med" type="none"/>
          </a:ln>
        </p:spPr>
      </p:cxnSp>
      <p:cxnSp>
        <p:nvCxnSpPr>
          <p:cNvPr id="462" name="Google Shape;462;p63"/>
          <p:cNvCxnSpPr/>
          <p:nvPr/>
        </p:nvCxnSpPr>
        <p:spPr>
          <a:xfrm>
            <a:off x="4495800" y="1861650"/>
            <a:ext cx="0" cy="2515200"/>
          </a:xfrm>
          <a:prstGeom prst="straightConnector1">
            <a:avLst/>
          </a:prstGeom>
          <a:noFill/>
          <a:ln cap="flat" cmpd="sng" w="19050">
            <a:solidFill>
              <a:schemeClr val="dk1"/>
            </a:solidFill>
            <a:prstDash val="lgDash"/>
            <a:round/>
            <a:headEnd len="med" w="med" type="none"/>
            <a:tailEnd len="med" w="med" type="none"/>
          </a:ln>
        </p:spPr>
      </p:cxnSp>
      <p:sp>
        <p:nvSpPr>
          <p:cNvPr id="463" name="Google Shape;463;p63"/>
          <p:cNvSpPr/>
          <p:nvPr/>
        </p:nvSpPr>
        <p:spPr>
          <a:xfrm>
            <a:off x="4006650" y="2881800"/>
            <a:ext cx="978300" cy="646200"/>
          </a:xfrm>
          <a:prstGeom prst="flowChartAlternateProcess">
            <a:avLst/>
          </a:pr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latin typeface="Proxima Nova"/>
                <a:ea typeface="Proxima Nova"/>
                <a:cs typeface="Proxima Nova"/>
                <a:sym typeface="Proxima Nova"/>
              </a:rPr>
              <a:t>Archival Storage</a:t>
            </a:r>
            <a:endParaRPr b="1" sz="1300">
              <a:latin typeface="Proxima Nova"/>
              <a:ea typeface="Proxima Nova"/>
              <a:cs typeface="Proxima Nova"/>
              <a:sym typeface="Proxima Nova"/>
            </a:endParaRPr>
          </a:p>
        </p:txBody>
      </p:sp>
      <p:cxnSp>
        <p:nvCxnSpPr>
          <p:cNvPr id="464" name="Google Shape;464;p63"/>
          <p:cNvCxnSpPr/>
          <p:nvPr/>
        </p:nvCxnSpPr>
        <p:spPr>
          <a:xfrm>
            <a:off x="5109800" y="1833400"/>
            <a:ext cx="0" cy="2515200"/>
          </a:xfrm>
          <a:prstGeom prst="straightConnector1">
            <a:avLst/>
          </a:prstGeom>
          <a:noFill/>
          <a:ln cap="flat" cmpd="sng" w="19050">
            <a:solidFill>
              <a:schemeClr val="dk1"/>
            </a:solidFill>
            <a:prstDash val="lgDash"/>
            <a:round/>
            <a:headEnd len="med" w="med" type="none"/>
            <a:tailEnd len="med" w="med" type="none"/>
          </a:ln>
        </p:spPr>
      </p:cxnSp>
      <p:sp>
        <p:nvSpPr>
          <p:cNvPr id="465" name="Google Shape;465;p63"/>
          <p:cNvSpPr/>
          <p:nvPr/>
        </p:nvSpPr>
        <p:spPr>
          <a:xfrm>
            <a:off x="3786300" y="1789050"/>
            <a:ext cx="1419000" cy="646200"/>
          </a:xfrm>
          <a:prstGeom prst="flowChartAlternateProcess">
            <a:avLst/>
          </a:pr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latin typeface="Proxima Nova"/>
                <a:ea typeface="Proxima Nova"/>
                <a:cs typeface="Proxima Nova"/>
                <a:sym typeface="Proxima Nova"/>
              </a:rPr>
              <a:t>Data Management</a:t>
            </a:r>
            <a:endParaRPr b="1" sz="1300">
              <a:latin typeface="Proxima Nova"/>
              <a:ea typeface="Proxima Nova"/>
              <a:cs typeface="Proxima Nova"/>
              <a:sym typeface="Proxima Nova"/>
            </a:endParaRPr>
          </a:p>
        </p:txBody>
      </p:sp>
      <p:cxnSp>
        <p:nvCxnSpPr>
          <p:cNvPr id="466" name="Google Shape;466;p63"/>
          <p:cNvCxnSpPr/>
          <p:nvPr/>
        </p:nvCxnSpPr>
        <p:spPr>
          <a:xfrm>
            <a:off x="2176925" y="2468125"/>
            <a:ext cx="0" cy="1908600"/>
          </a:xfrm>
          <a:prstGeom prst="straightConnector1">
            <a:avLst/>
          </a:prstGeom>
          <a:noFill/>
          <a:ln cap="flat" cmpd="sng" w="19050">
            <a:solidFill>
              <a:schemeClr val="dk1"/>
            </a:solidFill>
            <a:prstDash val="lgDash"/>
            <a:round/>
            <a:headEnd len="med" w="med" type="none"/>
            <a:tailEnd len="med" w="med" type="none"/>
          </a:ln>
        </p:spPr>
      </p:cxnSp>
      <p:sp>
        <p:nvSpPr>
          <p:cNvPr id="467" name="Google Shape;467;p63"/>
          <p:cNvSpPr/>
          <p:nvPr/>
        </p:nvSpPr>
        <p:spPr>
          <a:xfrm>
            <a:off x="1846700" y="2356325"/>
            <a:ext cx="1419000" cy="646200"/>
          </a:xfrm>
          <a:prstGeom prst="flowChartAlternateProcess">
            <a:avLst/>
          </a:pr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Ingest</a:t>
            </a:r>
            <a:endParaRPr b="1">
              <a:latin typeface="Proxima Nova"/>
              <a:ea typeface="Proxima Nova"/>
              <a:cs typeface="Proxima Nova"/>
              <a:sym typeface="Proxima Nova"/>
            </a:endParaRPr>
          </a:p>
        </p:txBody>
      </p:sp>
      <p:cxnSp>
        <p:nvCxnSpPr>
          <p:cNvPr id="468" name="Google Shape;468;p63"/>
          <p:cNvCxnSpPr/>
          <p:nvPr/>
        </p:nvCxnSpPr>
        <p:spPr>
          <a:xfrm>
            <a:off x="6869925" y="2468125"/>
            <a:ext cx="0" cy="1908600"/>
          </a:xfrm>
          <a:prstGeom prst="straightConnector1">
            <a:avLst/>
          </a:prstGeom>
          <a:noFill/>
          <a:ln cap="flat" cmpd="sng" w="19050">
            <a:solidFill>
              <a:schemeClr val="dk1"/>
            </a:solidFill>
            <a:prstDash val="lgDash"/>
            <a:round/>
            <a:headEnd len="med" w="med" type="none"/>
            <a:tailEnd len="med" w="med" type="none"/>
          </a:ln>
        </p:spPr>
      </p:cxnSp>
      <p:sp>
        <p:nvSpPr>
          <p:cNvPr id="469" name="Google Shape;469;p63"/>
          <p:cNvSpPr/>
          <p:nvPr/>
        </p:nvSpPr>
        <p:spPr>
          <a:xfrm>
            <a:off x="6360350" y="2210225"/>
            <a:ext cx="838800" cy="1134000"/>
          </a:xfrm>
          <a:prstGeom prst="flowChartAlternateProcess">
            <a:avLst/>
          </a:pr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Access</a:t>
            </a:r>
            <a:endParaRPr b="1">
              <a:latin typeface="Proxima Nova"/>
              <a:ea typeface="Proxima Nova"/>
              <a:cs typeface="Proxima Nova"/>
              <a:sym typeface="Proxima Nova"/>
            </a:endParaRPr>
          </a:p>
        </p:txBody>
      </p:sp>
      <p:cxnSp>
        <p:nvCxnSpPr>
          <p:cNvPr id="470" name="Google Shape;470;p63"/>
          <p:cNvCxnSpPr>
            <a:stCxn id="467" idx="0"/>
            <a:endCxn id="465" idx="1"/>
          </p:cNvCxnSpPr>
          <p:nvPr/>
        </p:nvCxnSpPr>
        <p:spPr>
          <a:xfrm flipH="1" rot="10800000">
            <a:off x="2556200" y="2112125"/>
            <a:ext cx="1230000" cy="244200"/>
          </a:xfrm>
          <a:prstGeom prst="straightConnector1">
            <a:avLst/>
          </a:prstGeom>
          <a:noFill/>
          <a:ln cap="flat" cmpd="sng" w="19050">
            <a:solidFill>
              <a:schemeClr val="dk1"/>
            </a:solidFill>
            <a:prstDash val="solid"/>
            <a:round/>
            <a:headEnd len="med" w="med" type="none"/>
            <a:tailEnd len="med" w="med" type="triangle"/>
          </a:ln>
        </p:spPr>
      </p:cxnSp>
      <p:cxnSp>
        <p:nvCxnSpPr>
          <p:cNvPr id="471" name="Google Shape;471;p63"/>
          <p:cNvCxnSpPr>
            <a:stCxn id="467" idx="2"/>
            <a:endCxn id="463" idx="1"/>
          </p:cNvCxnSpPr>
          <p:nvPr/>
        </p:nvCxnSpPr>
        <p:spPr>
          <a:xfrm>
            <a:off x="2556200" y="3002525"/>
            <a:ext cx="1450500" cy="202500"/>
          </a:xfrm>
          <a:prstGeom prst="straightConnector1">
            <a:avLst/>
          </a:prstGeom>
          <a:noFill/>
          <a:ln cap="flat" cmpd="sng" w="19050">
            <a:solidFill>
              <a:schemeClr val="dk1"/>
            </a:solidFill>
            <a:prstDash val="solid"/>
            <a:round/>
            <a:headEnd len="med" w="med" type="none"/>
            <a:tailEnd len="med" w="med" type="triangle"/>
          </a:ln>
        </p:spPr>
      </p:cxnSp>
      <p:cxnSp>
        <p:nvCxnSpPr>
          <p:cNvPr id="472" name="Google Shape;472;p63"/>
          <p:cNvCxnSpPr>
            <a:stCxn id="465" idx="3"/>
          </p:cNvCxnSpPr>
          <p:nvPr/>
        </p:nvCxnSpPr>
        <p:spPr>
          <a:xfrm>
            <a:off x="5205300" y="2112150"/>
            <a:ext cx="1171500" cy="384300"/>
          </a:xfrm>
          <a:prstGeom prst="straightConnector1">
            <a:avLst/>
          </a:prstGeom>
          <a:noFill/>
          <a:ln cap="flat" cmpd="sng" w="19050">
            <a:solidFill>
              <a:schemeClr val="dk1"/>
            </a:solidFill>
            <a:prstDash val="solid"/>
            <a:round/>
            <a:headEnd len="med" w="med" type="none"/>
            <a:tailEnd len="med" w="med" type="triangle"/>
          </a:ln>
        </p:spPr>
      </p:cxnSp>
      <p:cxnSp>
        <p:nvCxnSpPr>
          <p:cNvPr id="473" name="Google Shape;473;p63"/>
          <p:cNvCxnSpPr>
            <a:stCxn id="463" idx="3"/>
          </p:cNvCxnSpPr>
          <p:nvPr/>
        </p:nvCxnSpPr>
        <p:spPr>
          <a:xfrm flipH="1" rot="10800000">
            <a:off x="4984950" y="2986200"/>
            <a:ext cx="1410600" cy="218700"/>
          </a:xfrm>
          <a:prstGeom prst="straightConnector1">
            <a:avLst/>
          </a:prstGeom>
          <a:noFill/>
          <a:ln cap="flat" cmpd="sng" w="19050">
            <a:solidFill>
              <a:schemeClr val="dk1"/>
            </a:solidFill>
            <a:prstDash val="solid"/>
            <a:round/>
            <a:headEnd len="med" w="med" type="none"/>
            <a:tailEnd len="med" w="med" type="triangle"/>
          </a:ln>
        </p:spPr>
      </p:cxnSp>
      <p:sp>
        <p:nvSpPr>
          <p:cNvPr id="474" name="Google Shape;474;p63"/>
          <p:cNvSpPr/>
          <p:nvPr/>
        </p:nvSpPr>
        <p:spPr>
          <a:xfrm>
            <a:off x="1846700" y="1645563"/>
            <a:ext cx="1301700" cy="5295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100">
                <a:latin typeface="Proxima Nova"/>
                <a:ea typeface="Proxima Nova"/>
                <a:cs typeface="Proxima Nova"/>
                <a:sym typeface="Proxima Nova"/>
              </a:rPr>
              <a:t>Descriptive information</a:t>
            </a:r>
            <a:endParaRPr b="1" sz="1100">
              <a:latin typeface="Proxima Nova"/>
              <a:ea typeface="Proxima Nova"/>
              <a:cs typeface="Proxima Nova"/>
              <a:sym typeface="Proxima Nova"/>
            </a:endParaRPr>
          </a:p>
        </p:txBody>
      </p:sp>
      <p:sp>
        <p:nvSpPr>
          <p:cNvPr id="475" name="Google Shape;475;p63"/>
          <p:cNvSpPr/>
          <p:nvPr/>
        </p:nvSpPr>
        <p:spPr>
          <a:xfrm>
            <a:off x="5479575" y="1572513"/>
            <a:ext cx="1301700" cy="5295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100">
                <a:latin typeface="Proxima Nova"/>
                <a:ea typeface="Proxima Nova"/>
                <a:cs typeface="Proxima Nova"/>
                <a:sym typeface="Proxima Nova"/>
              </a:rPr>
              <a:t>Descriptive information</a:t>
            </a:r>
            <a:endParaRPr b="1" sz="1100">
              <a:latin typeface="Proxima Nova"/>
              <a:ea typeface="Proxima Nova"/>
              <a:cs typeface="Proxima Nova"/>
              <a:sym typeface="Proxima Nova"/>
            </a:endParaRPr>
          </a:p>
        </p:txBody>
      </p:sp>
      <p:sp>
        <p:nvSpPr>
          <p:cNvPr id="476" name="Google Shape;476;p63"/>
          <p:cNvSpPr txBox="1"/>
          <p:nvPr/>
        </p:nvSpPr>
        <p:spPr>
          <a:xfrm rot="-5400000">
            <a:off x="-275000" y="2647925"/>
            <a:ext cx="1450500" cy="215400"/>
          </a:xfrm>
          <a:prstGeom prst="rect">
            <a:avLst/>
          </a:prstGeom>
          <a:noFill/>
          <a:ln cap="flat" cmpd="sng" w="9525">
            <a:solidFill>
              <a:schemeClr val="dk1"/>
            </a:solidFill>
            <a:prstDash val="solid"/>
            <a:round/>
            <a:headEnd len="sm" w="sm" type="none"/>
            <a:tailEnd len="sm" w="sm" type="none"/>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PRODUCER</a:t>
            </a:r>
            <a:endParaRPr b="1">
              <a:latin typeface="Proxima Nova"/>
              <a:ea typeface="Proxima Nova"/>
              <a:cs typeface="Proxima Nova"/>
              <a:sym typeface="Proxima Nova"/>
            </a:endParaRPr>
          </a:p>
        </p:txBody>
      </p:sp>
      <p:cxnSp>
        <p:nvCxnSpPr>
          <p:cNvPr id="477" name="Google Shape;477;p63"/>
          <p:cNvCxnSpPr>
            <a:stCxn id="476" idx="2"/>
            <a:endCxn id="467" idx="1"/>
          </p:cNvCxnSpPr>
          <p:nvPr/>
        </p:nvCxnSpPr>
        <p:spPr>
          <a:xfrm flipH="1" rot="10800000">
            <a:off x="557950" y="2679425"/>
            <a:ext cx="1288800" cy="76200"/>
          </a:xfrm>
          <a:prstGeom prst="straightConnector1">
            <a:avLst/>
          </a:prstGeom>
          <a:noFill/>
          <a:ln cap="flat" cmpd="sng" w="19050">
            <a:solidFill>
              <a:schemeClr val="dk1"/>
            </a:solidFill>
            <a:prstDash val="solid"/>
            <a:round/>
            <a:headEnd len="med" w="med" type="none"/>
            <a:tailEnd len="med" w="med" type="triangle"/>
          </a:ln>
        </p:spPr>
      </p:cxnSp>
      <p:sp>
        <p:nvSpPr>
          <p:cNvPr id="478" name="Google Shape;478;p63"/>
          <p:cNvSpPr/>
          <p:nvPr/>
        </p:nvSpPr>
        <p:spPr>
          <a:xfrm>
            <a:off x="712100" y="2802600"/>
            <a:ext cx="741000" cy="402300"/>
          </a:xfrm>
          <a:prstGeom prst="ellipse">
            <a:avLst/>
          </a:prstGeom>
          <a:no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600">
                <a:latin typeface="Proxima Nova"/>
                <a:ea typeface="Proxima Nova"/>
                <a:cs typeface="Proxima Nova"/>
                <a:sym typeface="Proxima Nova"/>
              </a:rPr>
              <a:t>SIP</a:t>
            </a:r>
            <a:endParaRPr b="1" sz="1600">
              <a:latin typeface="Proxima Nova"/>
              <a:ea typeface="Proxima Nova"/>
              <a:cs typeface="Proxima Nova"/>
              <a:sym typeface="Proxima Nova"/>
            </a:endParaRPr>
          </a:p>
        </p:txBody>
      </p:sp>
      <p:sp>
        <p:nvSpPr>
          <p:cNvPr id="479" name="Google Shape;479;p63"/>
          <p:cNvSpPr/>
          <p:nvPr/>
        </p:nvSpPr>
        <p:spPr>
          <a:xfrm>
            <a:off x="2539113" y="3221275"/>
            <a:ext cx="741000" cy="402300"/>
          </a:xfrm>
          <a:prstGeom prst="ellipse">
            <a:avLst/>
          </a:prstGeom>
          <a:no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600">
                <a:latin typeface="Proxima Nova"/>
                <a:ea typeface="Proxima Nova"/>
                <a:cs typeface="Proxima Nova"/>
                <a:sym typeface="Proxima Nova"/>
              </a:rPr>
              <a:t>AIP</a:t>
            </a:r>
            <a:endParaRPr b="1" sz="1600">
              <a:latin typeface="Proxima Nova"/>
              <a:ea typeface="Proxima Nova"/>
              <a:cs typeface="Proxima Nova"/>
              <a:sym typeface="Proxima Nova"/>
            </a:endParaRPr>
          </a:p>
        </p:txBody>
      </p:sp>
      <p:sp>
        <p:nvSpPr>
          <p:cNvPr id="480" name="Google Shape;480;p63"/>
          <p:cNvSpPr/>
          <p:nvPr/>
        </p:nvSpPr>
        <p:spPr>
          <a:xfrm>
            <a:off x="5619350" y="3221275"/>
            <a:ext cx="741000" cy="402300"/>
          </a:xfrm>
          <a:prstGeom prst="ellipse">
            <a:avLst/>
          </a:prstGeom>
          <a:no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600">
                <a:latin typeface="Proxima Nova"/>
                <a:ea typeface="Proxima Nova"/>
                <a:cs typeface="Proxima Nova"/>
                <a:sym typeface="Proxima Nova"/>
              </a:rPr>
              <a:t>AIP</a:t>
            </a:r>
            <a:endParaRPr b="1" sz="1600">
              <a:latin typeface="Proxima Nova"/>
              <a:ea typeface="Proxima Nova"/>
              <a:cs typeface="Proxima Nova"/>
              <a:sym typeface="Proxima Nova"/>
            </a:endParaRPr>
          </a:p>
        </p:txBody>
      </p:sp>
      <p:sp>
        <p:nvSpPr>
          <p:cNvPr id="481" name="Google Shape;481;p63"/>
          <p:cNvSpPr/>
          <p:nvPr/>
        </p:nvSpPr>
        <p:spPr>
          <a:xfrm>
            <a:off x="7605563" y="3310625"/>
            <a:ext cx="741000" cy="402300"/>
          </a:xfrm>
          <a:prstGeom prst="ellipse">
            <a:avLst/>
          </a:prstGeom>
          <a:no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 sz="1600">
                <a:latin typeface="Proxima Nova"/>
                <a:ea typeface="Proxima Nova"/>
                <a:cs typeface="Proxima Nova"/>
                <a:sym typeface="Proxima Nova"/>
              </a:rPr>
              <a:t>DIP</a:t>
            </a:r>
            <a:endParaRPr b="1" sz="1600">
              <a:latin typeface="Proxima Nova"/>
              <a:ea typeface="Proxima Nova"/>
              <a:cs typeface="Proxima Nova"/>
              <a:sym typeface="Proxima Nova"/>
            </a:endParaRPr>
          </a:p>
        </p:txBody>
      </p:sp>
      <p:sp>
        <p:nvSpPr>
          <p:cNvPr id="482" name="Google Shape;482;p63"/>
          <p:cNvSpPr txBox="1"/>
          <p:nvPr/>
        </p:nvSpPr>
        <p:spPr>
          <a:xfrm rot="-5400000">
            <a:off x="7933288" y="2620625"/>
            <a:ext cx="1450500" cy="215400"/>
          </a:xfrm>
          <a:prstGeom prst="rect">
            <a:avLst/>
          </a:prstGeom>
          <a:noFill/>
          <a:ln cap="flat" cmpd="sng" w="9525">
            <a:solidFill>
              <a:schemeClr val="dk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a:latin typeface="Proxima Nova"/>
                <a:ea typeface="Proxima Nova"/>
                <a:cs typeface="Proxima Nova"/>
                <a:sym typeface="Proxima Nova"/>
              </a:rPr>
              <a:t>CONSUMER</a:t>
            </a:r>
            <a:endParaRPr b="1">
              <a:latin typeface="Proxima Nova"/>
              <a:ea typeface="Proxima Nova"/>
              <a:cs typeface="Proxima Nova"/>
              <a:sym typeface="Proxima Nova"/>
            </a:endParaRPr>
          </a:p>
        </p:txBody>
      </p:sp>
      <p:cxnSp>
        <p:nvCxnSpPr>
          <p:cNvPr id="483" name="Google Shape;483;p63"/>
          <p:cNvCxnSpPr/>
          <p:nvPr/>
        </p:nvCxnSpPr>
        <p:spPr>
          <a:xfrm rot="10800000">
            <a:off x="7155525" y="2439875"/>
            <a:ext cx="1319100" cy="0"/>
          </a:xfrm>
          <a:prstGeom prst="straightConnector1">
            <a:avLst/>
          </a:prstGeom>
          <a:noFill/>
          <a:ln cap="flat" cmpd="sng" w="19050">
            <a:solidFill>
              <a:schemeClr val="dk1"/>
            </a:solidFill>
            <a:prstDash val="solid"/>
            <a:round/>
            <a:headEnd len="med" w="med" type="none"/>
            <a:tailEnd len="med" w="med" type="triangle"/>
          </a:ln>
        </p:spPr>
      </p:cxnSp>
      <p:cxnSp>
        <p:nvCxnSpPr>
          <p:cNvPr id="484" name="Google Shape;484;p63"/>
          <p:cNvCxnSpPr/>
          <p:nvPr/>
        </p:nvCxnSpPr>
        <p:spPr>
          <a:xfrm>
            <a:off x="7199025" y="2777225"/>
            <a:ext cx="1275600" cy="0"/>
          </a:xfrm>
          <a:prstGeom prst="straightConnector1">
            <a:avLst/>
          </a:prstGeom>
          <a:noFill/>
          <a:ln cap="flat" cmpd="sng" w="19050">
            <a:solidFill>
              <a:schemeClr val="dk1"/>
            </a:solidFill>
            <a:prstDash val="solid"/>
            <a:round/>
            <a:headEnd len="med" w="med" type="none"/>
            <a:tailEnd len="med" w="med" type="triangle"/>
          </a:ln>
        </p:spPr>
      </p:cxnSp>
      <p:sp>
        <p:nvSpPr>
          <p:cNvPr id="485" name="Google Shape;485;p63"/>
          <p:cNvSpPr txBox="1"/>
          <p:nvPr/>
        </p:nvSpPr>
        <p:spPr>
          <a:xfrm>
            <a:off x="7486916" y="2257238"/>
            <a:ext cx="6528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100">
                <a:latin typeface="Proxima Nova"/>
                <a:ea typeface="Proxima Nova"/>
                <a:cs typeface="Proxima Nova"/>
                <a:sym typeface="Proxima Nova"/>
              </a:rPr>
              <a:t>Queries</a:t>
            </a:r>
            <a:endParaRPr b="1" sz="1100">
              <a:latin typeface="Proxima Nova"/>
              <a:ea typeface="Proxima Nova"/>
              <a:cs typeface="Proxima Nova"/>
              <a:sym typeface="Proxima Nova"/>
            </a:endParaRPr>
          </a:p>
        </p:txBody>
      </p:sp>
      <p:sp>
        <p:nvSpPr>
          <p:cNvPr id="486" name="Google Shape;486;p63"/>
          <p:cNvSpPr txBox="1"/>
          <p:nvPr/>
        </p:nvSpPr>
        <p:spPr>
          <a:xfrm>
            <a:off x="7486916" y="2530662"/>
            <a:ext cx="10836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100">
                <a:latin typeface="Proxima Nova"/>
                <a:ea typeface="Proxima Nova"/>
                <a:cs typeface="Proxima Nova"/>
                <a:sym typeface="Proxima Nova"/>
              </a:rPr>
              <a:t>Query responses</a:t>
            </a:r>
            <a:endParaRPr b="1" sz="1100">
              <a:latin typeface="Proxima Nova"/>
              <a:ea typeface="Proxima Nova"/>
              <a:cs typeface="Proxima Nova"/>
              <a:sym typeface="Proxima Nova"/>
            </a:endParaRPr>
          </a:p>
        </p:txBody>
      </p:sp>
      <p:cxnSp>
        <p:nvCxnSpPr>
          <p:cNvPr id="487" name="Google Shape;487;p63"/>
          <p:cNvCxnSpPr/>
          <p:nvPr/>
        </p:nvCxnSpPr>
        <p:spPr>
          <a:xfrm rot="10800000">
            <a:off x="7155525" y="2973275"/>
            <a:ext cx="1319100" cy="0"/>
          </a:xfrm>
          <a:prstGeom prst="straightConnector1">
            <a:avLst/>
          </a:prstGeom>
          <a:noFill/>
          <a:ln cap="flat" cmpd="sng" w="19050">
            <a:solidFill>
              <a:schemeClr val="dk1"/>
            </a:solidFill>
            <a:prstDash val="solid"/>
            <a:round/>
            <a:headEnd len="med" w="med" type="none"/>
            <a:tailEnd len="med" w="med" type="triangle"/>
          </a:ln>
        </p:spPr>
      </p:cxnSp>
      <p:sp>
        <p:nvSpPr>
          <p:cNvPr id="488" name="Google Shape;488;p63"/>
          <p:cNvSpPr txBox="1"/>
          <p:nvPr/>
        </p:nvSpPr>
        <p:spPr>
          <a:xfrm>
            <a:off x="7486916" y="2790650"/>
            <a:ext cx="6528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100">
                <a:latin typeface="Proxima Nova"/>
                <a:ea typeface="Proxima Nova"/>
                <a:cs typeface="Proxima Nova"/>
                <a:sym typeface="Proxima Nova"/>
              </a:rPr>
              <a:t>Orders</a:t>
            </a:r>
            <a:endParaRPr b="1" sz="1100">
              <a:latin typeface="Proxima Nova"/>
              <a:ea typeface="Proxima Nova"/>
              <a:cs typeface="Proxima Nova"/>
              <a:sym typeface="Proxima Nova"/>
            </a:endParaRPr>
          </a:p>
        </p:txBody>
      </p:sp>
      <p:cxnSp>
        <p:nvCxnSpPr>
          <p:cNvPr id="489" name="Google Shape;489;p63"/>
          <p:cNvCxnSpPr/>
          <p:nvPr/>
        </p:nvCxnSpPr>
        <p:spPr>
          <a:xfrm>
            <a:off x="7199025" y="3237038"/>
            <a:ext cx="1275600" cy="0"/>
          </a:xfrm>
          <a:prstGeom prst="straightConnector1">
            <a:avLst/>
          </a:prstGeom>
          <a:noFill/>
          <a:ln cap="flat" cmpd="sng" w="19050">
            <a:solidFill>
              <a:schemeClr val="dk1"/>
            </a:solidFill>
            <a:prstDash val="solid"/>
            <a:round/>
            <a:headEnd len="med" w="med" type="none"/>
            <a:tailEnd len="med" w="med" type="triangle"/>
          </a:ln>
        </p:spPr>
      </p:cxnSp>
      <p:cxnSp>
        <p:nvCxnSpPr>
          <p:cNvPr id="490" name="Google Shape;490;p63"/>
          <p:cNvCxnSpPr>
            <a:stCxn id="476" idx="3"/>
          </p:cNvCxnSpPr>
          <p:nvPr/>
        </p:nvCxnSpPr>
        <p:spPr>
          <a:xfrm flipH="1" rot="10800000">
            <a:off x="450250" y="1270175"/>
            <a:ext cx="660600" cy="760200"/>
          </a:xfrm>
          <a:prstGeom prst="straightConnector1">
            <a:avLst/>
          </a:prstGeom>
          <a:noFill/>
          <a:ln cap="flat" cmpd="sng" w="19050">
            <a:solidFill>
              <a:schemeClr val="dk1"/>
            </a:solidFill>
            <a:prstDash val="solid"/>
            <a:round/>
            <a:headEnd len="med" w="med" type="none"/>
            <a:tailEnd len="med" w="med" type="none"/>
          </a:ln>
        </p:spPr>
      </p:cxnSp>
      <p:cxnSp>
        <p:nvCxnSpPr>
          <p:cNvPr id="491" name="Google Shape;491;p63"/>
          <p:cNvCxnSpPr>
            <a:stCxn id="476" idx="1"/>
          </p:cNvCxnSpPr>
          <p:nvPr/>
        </p:nvCxnSpPr>
        <p:spPr>
          <a:xfrm>
            <a:off x="450250" y="3480875"/>
            <a:ext cx="717000" cy="719700"/>
          </a:xfrm>
          <a:prstGeom prst="straightConnector1">
            <a:avLst/>
          </a:prstGeom>
          <a:noFill/>
          <a:ln cap="flat" cmpd="sng" w="19050">
            <a:solidFill>
              <a:schemeClr val="dk1"/>
            </a:solidFill>
            <a:prstDash val="solid"/>
            <a:round/>
            <a:headEnd len="med" w="med" type="none"/>
            <a:tailEnd len="med" w="med" type="none"/>
          </a:ln>
        </p:spPr>
      </p:cxnSp>
      <p:cxnSp>
        <p:nvCxnSpPr>
          <p:cNvPr id="492" name="Google Shape;492;p63"/>
          <p:cNvCxnSpPr>
            <a:stCxn id="482" idx="3"/>
          </p:cNvCxnSpPr>
          <p:nvPr/>
        </p:nvCxnSpPr>
        <p:spPr>
          <a:xfrm rot="10800000">
            <a:off x="7967338" y="1270175"/>
            <a:ext cx="691200" cy="732900"/>
          </a:xfrm>
          <a:prstGeom prst="straightConnector1">
            <a:avLst/>
          </a:prstGeom>
          <a:noFill/>
          <a:ln cap="flat" cmpd="sng" w="19050">
            <a:solidFill>
              <a:schemeClr val="dk1"/>
            </a:solidFill>
            <a:prstDash val="solid"/>
            <a:round/>
            <a:headEnd len="med" w="med" type="none"/>
            <a:tailEnd len="med" w="med" type="none"/>
          </a:ln>
        </p:spPr>
      </p:cxnSp>
      <p:cxnSp>
        <p:nvCxnSpPr>
          <p:cNvPr id="493" name="Google Shape;493;p63"/>
          <p:cNvCxnSpPr>
            <a:stCxn id="482" idx="1"/>
          </p:cNvCxnSpPr>
          <p:nvPr/>
        </p:nvCxnSpPr>
        <p:spPr>
          <a:xfrm flipH="1">
            <a:off x="7967338" y="3453575"/>
            <a:ext cx="691200" cy="747000"/>
          </a:xfrm>
          <a:prstGeom prst="straightConnector1">
            <a:avLst/>
          </a:prstGeom>
          <a:noFill/>
          <a:ln cap="flat" cmpd="sng" w="19050">
            <a:solidFill>
              <a:schemeClr val="dk1"/>
            </a:solidFill>
            <a:prstDash val="solid"/>
            <a:round/>
            <a:headEnd len="med" w="med" type="none"/>
            <a:tailEnd len="med" w="med" type="none"/>
          </a:ln>
        </p:spPr>
      </p:cxnSp>
      <p:cxnSp>
        <p:nvCxnSpPr>
          <p:cNvPr id="494" name="Google Shape;494;p63"/>
          <p:cNvCxnSpPr/>
          <p:nvPr/>
        </p:nvCxnSpPr>
        <p:spPr>
          <a:xfrm rot="10800000">
            <a:off x="1110875" y="1263050"/>
            <a:ext cx="6867300" cy="8700"/>
          </a:xfrm>
          <a:prstGeom prst="straightConnector1">
            <a:avLst/>
          </a:prstGeom>
          <a:noFill/>
          <a:ln cap="flat" cmpd="sng" w="19050">
            <a:solidFill>
              <a:schemeClr val="dk1"/>
            </a:solidFill>
            <a:prstDash val="solid"/>
            <a:round/>
            <a:headEnd len="med" w="med" type="none"/>
            <a:tailEnd len="med" w="med" type="none"/>
          </a:ln>
        </p:spPr>
      </p:cxnSp>
      <p:cxnSp>
        <p:nvCxnSpPr>
          <p:cNvPr id="495" name="Google Shape;495;p63"/>
          <p:cNvCxnSpPr/>
          <p:nvPr/>
        </p:nvCxnSpPr>
        <p:spPr>
          <a:xfrm rot="10800000">
            <a:off x="1167150" y="4200425"/>
            <a:ext cx="6801600" cy="0"/>
          </a:xfrm>
          <a:prstGeom prst="straightConnector1">
            <a:avLst/>
          </a:prstGeom>
          <a:noFill/>
          <a:ln cap="flat" cmpd="sng" w="19050">
            <a:solidFill>
              <a:schemeClr val="dk1"/>
            </a:solidFill>
            <a:prstDash val="solid"/>
            <a:round/>
            <a:headEnd len="med" w="med" type="none"/>
            <a:tailEnd len="med" w="med" type="none"/>
          </a:ln>
        </p:spPr>
      </p:cxnSp>
      <p:sp>
        <p:nvSpPr>
          <p:cNvPr id="496" name="Google Shape;496;p63"/>
          <p:cNvSpPr/>
          <p:nvPr/>
        </p:nvSpPr>
        <p:spPr>
          <a:xfrm>
            <a:off x="1846700" y="3974550"/>
            <a:ext cx="5298300" cy="402300"/>
          </a:xfrm>
          <a:prstGeom prst="flowChartAlternateProcess">
            <a:avLst/>
          </a:pr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300">
                <a:latin typeface="Proxima Nova"/>
                <a:ea typeface="Proxima Nova"/>
                <a:cs typeface="Proxima Nova"/>
                <a:sym typeface="Proxima Nova"/>
              </a:rPr>
              <a:t>Administration</a:t>
            </a:r>
            <a:endParaRPr b="1" sz="1300">
              <a:latin typeface="Proxima Nova"/>
              <a:ea typeface="Proxima Nova"/>
              <a:cs typeface="Proxima Nova"/>
              <a:sym typeface="Proxima Nova"/>
            </a:endParaRPr>
          </a:p>
        </p:txBody>
      </p:sp>
      <p:sp>
        <p:nvSpPr>
          <p:cNvPr id="497" name="Google Shape;497;p63"/>
          <p:cNvSpPr/>
          <p:nvPr/>
        </p:nvSpPr>
        <p:spPr>
          <a:xfrm>
            <a:off x="2767350" y="1062000"/>
            <a:ext cx="3456900" cy="402300"/>
          </a:xfrm>
          <a:prstGeom prst="flowChartAlternateProcess">
            <a:avLst/>
          </a:pr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Preservation Planning</a:t>
            </a:r>
            <a:endParaRPr b="1">
              <a:latin typeface="Proxima Nova"/>
              <a:ea typeface="Proxima Nova"/>
              <a:cs typeface="Proxima Nova"/>
              <a:sym typeface="Proxima Nova"/>
            </a:endParaRPr>
          </a:p>
        </p:txBody>
      </p:sp>
      <p:sp>
        <p:nvSpPr>
          <p:cNvPr id="498" name="Google Shape;498;p63"/>
          <p:cNvSpPr txBox="1"/>
          <p:nvPr/>
        </p:nvSpPr>
        <p:spPr>
          <a:xfrm>
            <a:off x="3770550" y="4710250"/>
            <a:ext cx="14505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MANAGEMENT</a:t>
            </a:r>
            <a:endParaRPr b="1">
              <a:latin typeface="Proxima Nova"/>
              <a:ea typeface="Proxima Nova"/>
              <a:cs typeface="Proxima Nova"/>
              <a:sym typeface="Proxima Nova"/>
            </a:endParaRPr>
          </a:p>
        </p:txBody>
      </p:sp>
      <p:cxnSp>
        <p:nvCxnSpPr>
          <p:cNvPr id="499" name="Google Shape;499;p63"/>
          <p:cNvCxnSpPr>
            <a:stCxn id="498" idx="0"/>
            <a:endCxn id="496" idx="2"/>
          </p:cNvCxnSpPr>
          <p:nvPr/>
        </p:nvCxnSpPr>
        <p:spPr>
          <a:xfrm rot="10800000">
            <a:off x="4495800" y="4376950"/>
            <a:ext cx="0" cy="333300"/>
          </a:xfrm>
          <a:prstGeom prst="straightConnector1">
            <a:avLst/>
          </a:prstGeom>
          <a:noFill/>
          <a:ln cap="flat" cmpd="sng" w="19050">
            <a:solidFill>
              <a:schemeClr val="dk1"/>
            </a:solidFill>
            <a:prstDash val="solid"/>
            <a:round/>
            <a:headEnd len="med" w="med" type="none"/>
            <a:tailEnd len="med" w="med" type="none"/>
          </a:ln>
        </p:spPr>
      </p:cxnSp>
      <p:sp>
        <p:nvSpPr>
          <p:cNvPr id="500" name="Google Shape;500;p63"/>
          <p:cNvSpPr txBox="1"/>
          <p:nvPr/>
        </p:nvSpPr>
        <p:spPr>
          <a:xfrm>
            <a:off x="0" y="280225"/>
            <a:ext cx="9144000" cy="277200"/>
          </a:xfrm>
          <a:prstGeom prst="rect">
            <a:avLst/>
          </a:prstGeom>
          <a:solidFill>
            <a:srgbClr val="FFFFFF"/>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1800">
                <a:latin typeface="Proxima Nova"/>
                <a:ea typeface="Proxima Nova"/>
                <a:cs typeface="Proxima Nova"/>
                <a:sym typeface="Proxima Nova"/>
              </a:rPr>
              <a:t>Functional Entities</a:t>
            </a:r>
            <a:endParaRPr b="1">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504" name="Shape 504"/>
        <p:cNvGrpSpPr/>
        <p:nvPr/>
      </p:nvGrpSpPr>
      <p:grpSpPr>
        <a:xfrm>
          <a:off x="0" y="0"/>
          <a:ext cx="0" cy="0"/>
          <a:chOff x="0" y="0"/>
          <a:chExt cx="0" cy="0"/>
        </a:xfrm>
      </p:grpSpPr>
      <p:sp>
        <p:nvSpPr>
          <p:cNvPr id="505" name="Google Shape;505;p64"/>
          <p:cNvSpPr txBox="1"/>
          <p:nvPr>
            <p:ph idx="4294967295" type="body"/>
          </p:nvPr>
        </p:nvSpPr>
        <p:spPr>
          <a:xfrm>
            <a:off x="415925" y="1600200"/>
            <a:ext cx="8450100" cy="31680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sz="2200">
                <a:solidFill>
                  <a:schemeClr val="dk1"/>
                </a:solidFill>
                <a:latin typeface="Proxima Nova"/>
                <a:ea typeface="Proxima Nova"/>
                <a:cs typeface="Proxima Nova"/>
                <a:sym typeface="Proxima Nova"/>
              </a:rPr>
              <a:t>Functional entities describe an entity responsible for a function that is required to ensure the reliable operation of the OAIS system.</a:t>
            </a:r>
            <a:endParaRPr sz="2200">
              <a:solidFill>
                <a:schemeClr val="dk1"/>
              </a:solidFill>
              <a:latin typeface="Proxima Nova"/>
              <a:ea typeface="Proxima Nova"/>
              <a:cs typeface="Proxima Nova"/>
              <a:sym typeface="Proxima Nova"/>
            </a:endParaRPr>
          </a:p>
        </p:txBody>
      </p:sp>
      <p:sp>
        <p:nvSpPr>
          <p:cNvPr id="506" name="Google Shape;506;p64"/>
          <p:cNvSpPr txBox="1"/>
          <p:nvPr>
            <p:ph idx="4294967295" type="title"/>
          </p:nvPr>
        </p:nvSpPr>
        <p:spPr>
          <a:xfrm>
            <a:off x="411475" y="468725"/>
            <a:ext cx="82296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Functional Entity</a:t>
            </a:r>
            <a:endParaRPr>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0" name="Shape 510"/>
        <p:cNvGrpSpPr/>
        <p:nvPr/>
      </p:nvGrpSpPr>
      <p:grpSpPr>
        <a:xfrm>
          <a:off x="0" y="0"/>
          <a:ext cx="0" cy="0"/>
          <a:chOff x="0" y="0"/>
          <a:chExt cx="0" cy="0"/>
        </a:xfrm>
      </p:grpSpPr>
      <p:sp>
        <p:nvSpPr>
          <p:cNvPr id="511" name="Google Shape;511;p65"/>
          <p:cNvSpPr txBox="1"/>
          <p:nvPr/>
        </p:nvSpPr>
        <p:spPr>
          <a:xfrm>
            <a:off x="238125" y="275700"/>
            <a:ext cx="36219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1155CC"/>
                </a:solidFill>
              </a:rPr>
              <a:t>Ingest</a:t>
            </a:r>
            <a:endParaRPr b="1" sz="1800">
              <a:solidFill>
                <a:srgbClr val="1155CC"/>
              </a:solidFill>
            </a:endParaRPr>
          </a:p>
          <a:p>
            <a:pPr indent="0" lvl="0" marL="0" rtl="0" algn="l">
              <a:spcBef>
                <a:spcPts val="0"/>
              </a:spcBef>
              <a:spcAft>
                <a:spcPts val="0"/>
              </a:spcAft>
              <a:buNone/>
            </a:pPr>
            <a:r>
              <a:rPr lang="en" sz="1800">
                <a:solidFill>
                  <a:srgbClr val="1155CC"/>
                </a:solidFill>
              </a:rPr>
              <a:t>Perform quality assurance over received SIPs; create AIPs</a:t>
            </a:r>
            <a:endParaRPr sz="1800">
              <a:solidFill>
                <a:srgbClr val="1155CC"/>
              </a:solidFill>
            </a:endParaRPr>
          </a:p>
          <a:p>
            <a:pPr indent="0" lvl="0" marL="0" rtl="0" algn="l">
              <a:spcBef>
                <a:spcPts val="0"/>
              </a:spcBef>
              <a:spcAft>
                <a:spcPts val="0"/>
              </a:spcAft>
              <a:buNone/>
            </a:pPr>
            <a:r>
              <a:t/>
            </a:r>
            <a:endParaRPr sz="1800">
              <a:solidFill>
                <a:srgbClr val="1155CC"/>
              </a:solidFill>
            </a:endParaRPr>
          </a:p>
          <a:p>
            <a:pPr indent="0" lvl="0" marL="0" rtl="0" algn="l">
              <a:spcBef>
                <a:spcPts val="0"/>
              </a:spcBef>
              <a:spcAft>
                <a:spcPts val="0"/>
              </a:spcAft>
              <a:buNone/>
            </a:pPr>
            <a:r>
              <a:rPr b="1" lang="en" sz="1800">
                <a:solidFill>
                  <a:srgbClr val="1155CC"/>
                </a:solidFill>
              </a:rPr>
              <a:t>Archival Storage</a:t>
            </a:r>
            <a:endParaRPr b="1" sz="1800">
              <a:solidFill>
                <a:srgbClr val="1155CC"/>
              </a:solidFill>
            </a:endParaRPr>
          </a:p>
          <a:p>
            <a:pPr indent="0" lvl="0" marL="0" rtl="0" algn="l">
              <a:spcBef>
                <a:spcPts val="0"/>
              </a:spcBef>
              <a:spcAft>
                <a:spcPts val="0"/>
              </a:spcAft>
              <a:buNone/>
            </a:pPr>
            <a:r>
              <a:rPr lang="en" sz="1800">
                <a:solidFill>
                  <a:srgbClr val="1155CC"/>
                </a:solidFill>
              </a:rPr>
              <a:t>Move AIPs to permanent storage, perform error checking</a:t>
            </a:r>
            <a:endParaRPr sz="1800">
              <a:solidFill>
                <a:srgbClr val="1155CC"/>
              </a:solidFill>
            </a:endParaRPr>
          </a:p>
          <a:p>
            <a:pPr indent="0" lvl="0" marL="0" rtl="0" algn="l">
              <a:spcBef>
                <a:spcPts val="0"/>
              </a:spcBef>
              <a:spcAft>
                <a:spcPts val="0"/>
              </a:spcAft>
              <a:buNone/>
            </a:pPr>
            <a:r>
              <a:t/>
            </a:r>
            <a:endParaRPr sz="1800">
              <a:solidFill>
                <a:srgbClr val="1155CC"/>
              </a:solidFill>
            </a:endParaRPr>
          </a:p>
          <a:p>
            <a:pPr indent="0" lvl="0" marL="0" rtl="0" algn="l">
              <a:spcBef>
                <a:spcPts val="0"/>
              </a:spcBef>
              <a:spcAft>
                <a:spcPts val="0"/>
              </a:spcAft>
              <a:buNone/>
            </a:pPr>
            <a:r>
              <a:rPr b="1" lang="en" sz="1800">
                <a:solidFill>
                  <a:srgbClr val="1155CC"/>
                </a:solidFill>
              </a:rPr>
              <a:t>Data Management</a:t>
            </a:r>
            <a:endParaRPr b="1" sz="1800">
              <a:solidFill>
                <a:srgbClr val="1155CC"/>
              </a:solidFill>
            </a:endParaRPr>
          </a:p>
          <a:p>
            <a:pPr indent="0" lvl="0" marL="0" rtl="0" algn="l">
              <a:spcBef>
                <a:spcPts val="0"/>
              </a:spcBef>
              <a:spcAft>
                <a:spcPts val="0"/>
              </a:spcAft>
              <a:buNone/>
            </a:pPr>
            <a:r>
              <a:rPr lang="en" sz="1800">
                <a:solidFill>
                  <a:srgbClr val="1155CC"/>
                </a:solidFill>
              </a:rPr>
              <a:t>Populate and relay data in systems used to manage and access the archive</a:t>
            </a:r>
            <a:endParaRPr sz="1800">
              <a:solidFill>
                <a:srgbClr val="1155CC"/>
              </a:solidFill>
            </a:endParaRPr>
          </a:p>
        </p:txBody>
      </p:sp>
      <p:sp>
        <p:nvSpPr>
          <p:cNvPr id="512" name="Google Shape;512;p65"/>
          <p:cNvSpPr txBox="1"/>
          <p:nvPr/>
        </p:nvSpPr>
        <p:spPr>
          <a:xfrm>
            <a:off x="4474250" y="-1350"/>
            <a:ext cx="30000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1155CC"/>
              </a:solidFill>
            </a:endParaRPr>
          </a:p>
          <a:p>
            <a:pPr indent="0" lvl="0" marL="0" rtl="0" algn="l">
              <a:spcBef>
                <a:spcPts val="0"/>
              </a:spcBef>
              <a:spcAft>
                <a:spcPts val="0"/>
              </a:spcAft>
              <a:buNone/>
            </a:pPr>
            <a:r>
              <a:rPr b="1" lang="en" sz="1800">
                <a:solidFill>
                  <a:srgbClr val="1155CC"/>
                </a:solidFill>
              </a:rPr>
              <a:t>Administration</a:t>
            </a:r>
            <a:endParaRPr b="1" sz="1800">
              <a:solidFill>
                <a:srgbClr val="1155CC"/>
              </a:solidFill>
            </a:endParaRPr>
          </a:p>
          <a:p>
            <a:pPr indent="0" lvl="0" marL="0" rtl="0" algn="l">
              <a:spcBef>
                <a:spcPts val="0"/>
              </a:spcBef>
              <a:spcAft>
                <a:spcPts val="0"/>
              </a:spcAft>
              <a:buNone/>
            </a:pPr>
            <a:r>
              <a:rPr lang="en" sz="1800">
                <a:solidFill>
                  <a:srgbClr val="1155CC"/>
                </a:solidFill>
              </a:rPr>
              <a:t>Services/functions that control the day-to-day OAIS operations</a:t>
            </a:r>
            <a:endParaRPr sz="1800">
              <a:solidFill>
                <a:srgbClr val="1155CC"/>
              </a:solidFill>
            </a:endParaRPr>
          </a:p>
          <a:p>
            <a:pPr indent="0" lvl="0" marL="0" rtl="0" algn="l">
              <a:spcBef>
                <a:spcPts val="0"/>
              </a:spcBef>
              <a:spcAft>
                <a:spcPts val="0"/>
              </a:spcAft>
              <a:buNone/>
            </a:pPr>
            <a:r>
              <a:t/>
            </a:r>
            <a:endParaRPr sz="1800">
              <a:solidFill>
                <a:srgbClr val="1155CC"/>
              </a:solidFill>
            </a:endParaRPr>
          </a:p>
          <a:p>
            <a:pPr indent="0" lvl="0" marL="0" rtl="0" algn="l">
              <a:spcBef>
                <a:spcPts val="0"/>
              </a:spcBef>
              <a:spcAft>
                <a:spcPts val="0"/>
              </a:spcAft>
              <a:buNone/>
            </a:pPr>
            <a:r>
              <a:rPr b="1" lang="en" sz="1800">
                <a:solidFill>
                  <a:srgbClr val="1155CC"/>
                </a:solidFill>
              </a:rPr>
              <a:t>Preservation Planning </a:t>
            </a:r>
            <a:r>
              <a:rPr lang="en" sz="1800">
                <a:solidFill>
                  <a:srgbClr val="1155CC"/>
                </a:solidFill>
              </a:rPr>
              <a:t>Provide recommendations to ensure long-term viability of OAIS</a:t>
            </a:r>
            <a:endParaRPr sz="1800">
              <a:solidFill>
                <a:srgbClr val="1155CC"/>
              </a:solidFill>
            </a:endParaRPr>
          </a:p>
          <a:p>
            <a:pPr indent="0" lvl="0" marL="0" rtl="0" algn="l">
              <a:spcBef>
                <a:spcPts val="0"/>
              </a:spcBef>
              <a:spcAft>
                <a:spcPts val="0"/>
              </a:spcAft>
              <a:buNone/>
            </a:pPr>
            <a:r>
              <a:t/>
            </a:r>
            <a:endParaRPr sz="1800">
              <a:solidFill>
                <a:srgbClr val="1155CC"/>
              </a:solidFill>
            </a:endParaRPr>
          </a:p>
          <a:p>
            <a:pPr indent="0" lvl="0" marL="0" rtl="0" algn="l">
              <a:spcBef>
                <a:spcPts val="0"/>
              </a:spcBef>
              <a:spcAft>
                <a:spcPts val="0"/>
              </a:spcAft>
              <a:buNone/>
            </a:pPr>
            <a:r>
              <a:rPr b="1" lang="en" sz="1800">
                <a:solidFill>
                  <a:srgbClr val="1155CC"/>
                </a:solidFill>
              </a:rPr>
              <a:t>Access</a:t>
            </a:r>
            <a:endParaRPr b="1" sz="1800">
              <a:solidFill>
                <a:srgbClr val="1155CC"/>
              </a:solidFill>
            </a:endParaRPr>
          </a:p>
          <a:p>
            <a:pPr indent="0" lvl="0" marL="0" rtl="0" algn="l">
              <a:spcBef>
                <a:spcPts val="0"/>
              </a:spcBef>
              <a:spcAft>
                <a:spcPts val="0"/>
              </a:spcAft>
              <a:buNone/>
            </a:pPr>
            <a:r>
              <a:rPr lang="en" sz="1800">
                <a:solidFill>
                  <a:srgbClr val="1155CC"/>
                </a:solidFill>
              </a:rPr>
              <a:t>Support Consumer discovery and information requests and queries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516" name="Shape 516"/>
        <p:cNvGrpSpPr/>
        <p:nvPr/>
      </p:nvGrpSpPr>
      <p:grpSpPr>
        <a:xfrm>
          <a:off x="0" y="0"/>
          <a:ext cx="0" cy="0"/>
          <a:chOff x="0" y="0"/>
          <a:chExt cx="0" cy="0"/>
        </a:xfrm>
      </p:grpSpPr>
      <p:sp>
        <p:nvSpPr>
          <p:cNvPr id="517" name="Google Shape;517;p66"/>
          <p:cNvSpPr txBox="1"/>
          <p:nvPr>
            <p:ph idx="4294967295" type="body"/>
          </p:nvPr>
        </p:nvSpPr>
        <p:spPr>
          <a:xfrm>
            <a:off x="415925" y="1600200"/>
            <a:ext cx="8450100" cy="3168000"/>
          </a:xfrm>
          <a:prstGeom prst="rect">
            <a:avLst/>
          </a:prstGeom>
        </p:spPr>
        <p:txBody>
          <a:bodyPr anchorCtr="0" anchor="t" bIns="0" lIns="0" spcFirstLastPara="1" rIns="0" wrap="square" tIns="0">
            <a:normAutofit/>
          </a:bodyPr>
          <a:lstStyle/>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Provide long-term storage</a:t>
            </a:r>
            <a:endParaRPr sz="2200">
              <a:solidFill>
                <a:schemeClr val="dk1"/>
              </a:solidFill>
              <a:latin typeface="Proxima Nova"/>
              <a:ea typeface="Proxima Nova"/>
              <a:cs typeface="Proxima Nova"/>
              <a:sym typeface="Proxima Nova"/>
            </a:endParaRPr>
          </a:p>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Maintain storage hierarchies</a:t>
            </a:r>
            <a:endParaRPr sz="2200">
              <a:solidFill>
                <a:schemeClr val="dk1"/>
              </a:solidFill>
              <a:latin typeface="Proxima Nova"/>
              <a:ea typeface="Proxima Nova"/>
              <a:cs typeface="Proxima Nova"/>
              <a:sym typeface="Proxima Nova"/>
            </a:endParaRPr>
          </a:p>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Maintain/replace storage media</a:t>
            </a:r>
            <a:endParaRPr sz="2200">
              <a:solidFill>
                <a:schemeClr val="dk1"/>
              </a:solidFill>
              <a:latin typeface="Proxima Nova"/>
              <a:ea typeface="Proxima Nova"/>
              <a:cs typeface="Proxima Nova"/>
              <a:sym typeface="Proxima Nova"/>
            </a:endParaRPr>
          </a:p>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Put forth policies to prevent and mitigate disasters</a:t>
            </a:r>
            <a:endParaRPr sz="2200">
              <a:solidFill>
                <a:schemeClr val="dk1"/>
              </a:solidFill>
              <a:latin typeface="Proxima Nova"/>
              <a:ea typeface="Proxima Nova"/>
              <a:cs typeface="Proxima Nova"/>
              <a:sym typeface="Proxima Nova"/>
            </a:endParaRPr>
          </a:p>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Provide data for access functions</a:t>
            </a:r>
            <a:endParaRPr sz="2200">
              <a:solidFill>
                <a:schemeClr val="dk1"/>
              </a:solidFill>
              <a:latin typeface="Proxima Nova"/>
              <a:ea typeface="Proxima Nova"/>
              <a:cs typeface="Proxima Nova"/>
              <a:sym typeface="Proxima Nova"/>
            </a:endParaRPr>
          </a:p>
          <a:p>
            <a:pPr indent="0" lvl="0" marL="0" rtl="0" algn="l">
              <a:spcBef>
                <a:spcPts val="1200"/>
              </a:spcBef>
              <a:spcAft>
                <a:spcPts val="1200"/>
              </a:spcAft>
              <a:buNone/>
            </a:pPr>
            <a:r>
              <a:rPr i="1" lang="en" sz="2200">
                <a:solidFill>
                  <a:schemeClr val="dk1"/>
                </a:solidFill>
                <a:latin typeface="Proxima Nova"/>
                <a:ea typeface="Proxima Nova"/>
                <a:cs typeface="Proxima Nova"/>
                <a:sym typeface="Proxima Nova"/>
              </a:rPr>
              <a:t>See Figure 4-3 in the Magenta Book</a:t>
            </a:r>
            <a:endParaRPr i="1" sz="2200">
              <a:solidFill>
                <a:schemeClr val="dk1"/>
              </a:solidFill>
              <a:latin typeface="Proxima Nova"/>
              <a:ea typeface="Proxima Nova"/>
              <a:cs typeface="Proxima Nova"/>
              <a:sym typeface="Proxima Nova"/>
            </a:endParaRPr>
          </a:p>
        </p:txBody>
      </p:sp>
      <p:sp>
        <p:nvSpPr>
          <p:cNvPr id="518" name="Google Shape;518;p66"/>
          <p:cNvSpPr txBox="1"/>
          <p:nvPr>
            <p:ph idx="4294967295" type="title"/>
          </p:nvPr>
        </p:nvSpPr>
        <p:spPr>
          <a:xfrm>
            <a:off x="411475" y="468725"/>
            <a:ext cx="82296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Archival Storage</a:t>
            </a:r>
            <a:endParaRPr>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522" name="Shape 522"/>
        <p:cNvGrpSpPr/>
        <p:nvPr/>
      </p:nvGrpSpPr>
      <p:grpSpPr>
        <a:xfrm>
          <a:off x="0" y="0"/>
          <a:ext cx="0" cy="0"/>
          <a:chOff x="0" y="0"/>
          <a:chExt cx="0" cy="0"/>
        </a:xfrm>
      </p:grpSpPr>
      <p:sp>
        <p:nvSpPr>
          <p:cNvPr id="523" name="Google Shape;523;p67"/>
          <p:cNvSpPr txBox="1"/>
          <p:nvPr>
            <p:ph idx="4294967295" type="body"/>
          </p:nvPr>
        </p:nvSpPr>
        <p:spPr>
          <a:xfrm>
            <a:off x="415925" y="1600200"/>
            <a:ext cx="8450100" cy="3168000"/>
          </a:xfrm>
          <a:prstGeom prst="rect">
            <a:avLst/>
          </a:prstGeom>
        </p:spPr>
        <p:txBody>
          <a:bodyPr anchorCtr="0" anchor="t" bIns="0" lIns="0" spcFirstLastPara="1" rIns="0" wrap="square" tIns="0">
            <a:normAutofit/>
          </a:bodyPr>
          <a:lstStyle/>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Provide long-term storage</a:t>
            </a:r>
            <a:endParaRPr sz="2200">
              <a:solidFill>
                <a:schemeClr val="dk1"/>
              </a:solidFill>
              <a:latin typeface="Proxima Nova"/>
              <a:ea typeface="Proxima Nova"/>
              <a:cs typeface="Proxima Nova"/>
              <a:sym typeface="Proxima Nova"/>
            </a:endParaRPr>
          </a:p>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Maintain storage hierarchies</a:t>
            </a:r>
            <a:endParaRPr sz="2200">
              <a:solidFill>
                <a:schemeClr val="dk1"/>
              </a:solidFill>
              <a:latin typeface="Proxima Nova"/>
              <a:ea typeface="Proxima Nova"/>
              <a:cs typeface="Proxima Nova"/>
              <a:sym typeface="Proxima Nova"/>
            </a:endParaRPr>
          </a:p>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Maintain/replace storage media</a:t>
            </a:r>
            <a:endParaRPr sz="2200">
              <a:solidFill>
                <a:schemeClr val="dk1"/>
              </a:solidFill>
              <a:latin typeface="Proxima Nova"/>
              <a:ea typeface="Proxima Nova"/>
              <a:cs typeface="Proxima Nova"/>
              <a:sym typeface="Proxima Nova"/>
            </a:endParaRPr>
          </a:p>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Put forth policies to prevent and mitigate disasters</a:t>
            </a:r>
            <a:endParaRPr sz="2200">
              <a:solidFill>
                <a:schemeClr val="dk1"/>
              </a:solidFill>
              <a:latin typeface="Proxima Nova"/>
              <a:ea typeface="Proxima Nova"/>
              <a:cs typeface="Proxima Nova"/>
              <a:sym typeface="Proxima Nova"/>
            </a:endParaRPr>
          </a:p>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Provide data for access functions</a:t>
            </a:r>
            <a:endParaRPr sz="2200">
              <a:solidFill>
                <a:schemeClr val="dk1"/>
              </a:solidFill>
              <a:latin typeface="Proxima Nova"/>
              <a:ea typeface="Proxima Nova"/>
              <a:cs typeface="Proxima Nova"/>
              <a:sym typeface="Proxima Nova"/>
            </a:endParaRPr>
          </a:p>
          <a:p>
            <a:pPr indent="0" lvl="0" marL="0" rtl="0" algn="l">
              <a:spcBef>
                <a:spcPts val="1200"/>
              </a:spcBef>
              <a:spcAft>
                <a:spcPts val="1200"/>
              </a:spcAft>
              <a:buNone/>
            </a:pPr>
            <a:r>
              <a:rPr i="1" lang="en" sz="2200">
                <a:solidFill>
                  <a:schemeClr val="dk1"/>
                </a:solidFill>
                <a:latin typeface="Proxima Nova"/>
                <a:ea typeface="Proxima Nova"/>
                <a:cs typeface="Proxima Nova"/>
                <a:sym typeface="Proxima Nova"/>
              </a:rPr>
              <a:t>See Figure 4-3 in the Magenta Book</a:t>
            </a:r>
            <a:endParaRPr i="1" sz="2200">
              <a:solidFill>
                <a:schemeClr val="dk1"/>
              </a:solidFill>
              <a:latin typeface="Proxima Nova"/>
              <a:ea typeface="Proxima Nova"/>
              <a:cs typeface="Proxima Nova"/>
              <a:sym typeface="Proxima Nova"/>
            </a:endParaRPr>
          </a:p>
        </p:txBody>
      </p:sp>
      <p:sp>
        <p:nvSpPr>
          <p:cNvPr id="524" name="Google Shape;524;p67"/>
          <p:cNvSpPr txBox="1"/>
          <p:nvPr>
            <p:ph idx="4294967295" type="title"/>
          </p:nvPr>
        </p:nvSpPr>
        <p:spPr>
          <a:xfrm>
            <a:off x="411475" y="468725"/>
            <a:ext cx="82296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Archival Storage</a:t>
            </a:r>
            <a:endParaRPr>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528" name="Shape 528"/>
        <p:cNvGrpSpPr/>
        <p:nvPr/>
      </p:nvGrpSpPr>
      <p:grpSpPr>
        <a:xfrm>
          <a:off x="0" y="0"/>
          <a:ext cx="0" cy="0"/>
          <a:chOff x="0" y="0"/>
          <a:chExt cx="0" cy="0"/>
        </a:xfrm>
      </p:grpSpPr>
      <p:sp>
        <p:nvSpPr>
          <p:cNvPr id="529" name="Google Shape;529;p68"/>
          <p:cNvSpPr txBox="1"/>
          <p:nvPr>
            <p:ph idx="4294967295" type="body"/>
          </p:nvPr>
        </p:nvSpPr>
        <p:spPr>
          <a:xfrm>
            <a:off x="415925" y="1600200"/>
            <a:ext cx="8450100" cy="3168000"/>
          </a:xfrm>
          <a:prstGeom prst="rect">
            <a:avLst/>
          </a:prstGeom>
        </p:spPr>
        <p:txBody>
          <a:bodyPr anchorCtr="0" anchor="t" bIns="0" lIns="0" spcFirstLastPara="1" rIns="0" wrap="square" tIns="0">
            <a:normAutofit/>
          </a:bodyPr>
          <a:lstStyle/>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Maintains databases of descriptive metadata used in finding aids</a:t>
            </a:r>
            <a:endParaRPr sz="2200">
              <a:solidFill>
                <a:schemeClr val="dk1"/>
              </a:solidFill>
              <a:latin typeface="Proxima Nova"/>
              <a:ea typeface="Proxima Nova"/>
              <a:cs typeface="Proxima Nova"/>
              <a:sym typeface="Proxima Nova"/>
            </a:endParaRPr>
          </a:p>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Manages administrative data supporting OAIS internal system operations</a:t>
            </a:r>
            <a:endParaRPr sz="2200">
              <a:solidFill>
                <a:schemeClr val="dk1"/>
              </a:solidFill>
              <a:latin typeface="Proxima Nova"/>
              <a:ea typeface="Proxima Nova"/>
              <a:cs typeface="Proxima Nova"/>
              <a:sym typeface="Proxima Nova"/>
            </a:endParaRPr>
          </a:p>
          <a:p>
            <a:pPr indent="0" lvl="0" marL="0" rtl="0" algn="l">
              <a:spcBef>
                <a:spcPts val="1200"/>
              </a:spcBef>
              <a:spcAft>
                <a:spcPts val="1200"/>
              </a:spcAft>
              <a:buNone/>
            </a:pPr>
            <a:r>
              <a:rPr i="1" lang="en" sz="2200">
                <a:solidFill>
                  <a:schemeClr val="dk1"/>
                </a:solidFill>
                <a:latin typeface="Proxima Nova"/>
                <a:ea typeface="Proxima Nova"/>
                <a:cs typeface="Proxima Nova"/>
                <a:sym typeface="Proxima Nova"/>
              </a:rPr>
              <a:t>See Figure 4-4 in the Magenta Book</a:t>
            </a:r>
            <a:endParaRPr i="1" sz="2200">
              <a:solidFill>
                <a:schemeClr val="dk1"/>
              </a:solidFill>
              <a:latin typeface="Proxima Nova"/>
              <a:ea typeface="Proxima Nova"/>
              <a:cs typeface="Proxima Nova"/>
              <a:sym typeface="Proxima Nova"/>
            </a:endParaRPr>
          </a:p>
        </p:txBody>
      </p:sp>
      <p:sp>
        <p:nvSpPr>
          <p:cNvPr id="530" name="Google Shape;530;p68"/>
          <p:cNvSpPr txBox="1"/>
          <p:nvPr>
            <p:ph idx="4294967295" type="title"/>
          </p:nvPr>
        </p:nvSpPr>
        <p:spPr>
          <a:xfrm>
            <a:off x="411475" y="468725"/>
            <a:ext cx="82296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a:t>
            </a:r>
            <a:r>
              <a:rPr lang="en">
                <a:latin typeface="Proxima Nova"/>
                <a:ea typeface="Proxima Nova"/>
                <a:cs typeface="Proxima Nova"/>
                <a:sym typeface="Proxima Nova"/>
              </a:rPr>
              <a:t>Data management</a:t>
            </a:r>
            <a:endParaRPr>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534" name="Shape 534"/>
        <p:cNvGrpSpPr/>
        <p:nvPr/>
      </p:nvGrpSpPr>
      <p:grpSpPr>
        <a:xfrm>
          <a:off x="0" y="0"/>
          <a:ext cx="0" cy="0"/>
          <a:chOff x="0" y="0"/>
          <a:chExt cx="0" cy="0"/>
        </a:xfrm>
      </p:grpSpPr>
      <p:sp>
        <p:nvSpPr>
          <p:cNvPr id="535" name="Google Shape;535;p69"/>
          <p:cNvSpPr txBox="1"/>
          <p:nvPr>
            <p:ph idx="4294967295" type="body"/>
          </p:nvPr>
        </p:nvSpPr>
        <p:spPr>
          <a:xfrm>
            <a:off x="415925" y="1600200"/>
            <a:ext cx="8450100" cy="3168000"/>
          </a:xfrm>
          <a:prstGeom prst="rect">
            <a:avLst/>
          </a:prstGeom>
        </p:spPr>
        <p:txBody>
          <a:bodyPr anchorCtr="0" anchor="t" bIns="0" lIns="0" spcFirstLastPara="1" rIns="0" wrap="square" tIns="0">
            <a:normAutofit/>
          </a:bodyPr>
          <a:lstStyle/>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Day-to-day OAIS operations</a:t>
            </a:r>
            <a:endParaRPr sz="2200">
              <a:solidFill>
                <a:schemeClr val="dk1"/>
              </a:solidFill>
              <a:latin typeface="Proxima Nova"/>
              <a:ea typeface="Proxima Nova"/>
              <a:cs typeface="Proxima Nova"/>
              <a:sym typeface="Proxima Nova"/>
            </a:endParaRPr>
          </a:p>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Coordinate activities of the 5 other functional entities</a:t>
            </a:r>
            <a:endParaRPr sz="2200">
              <a:solidFill>
                <a:schemeClr val="dk1"/>
              </a:solidFill>
              <a:latin typeface="Proxima Nova"/>
              <a:ea typeface="Proxima Nova"/>
              <a:cs typeface="Proxima Nova"/>
              <a:sym typeface="Proxima Nova"/>
            </a:endParaRPr>
          </a:p>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Central hub between internal and external interactions</a:t>
            </a:r>
            <a:endParaRPr sz="2200">
              <a:solidFill>
                <a:schemeClr val="dk1"/>
              </a:solidFill>
              <a:latin typeface="Proxima Nova"/>
              <a:ea typeface="Proxima Nova"/>
              <a:cs typeface="Proxima Nova"/>
              <a:sym typeface="Proxima Nova"/>
            </a:endParaRPr>
          </a:p>
          <a:p>
            <a:pPr indent="0" lvl="0" marL="0" rtl="0" algn="l">
              <a:spcBef>
                <a:spcPts val="1200"/>
              </a:spcBef>
              <a:spcAft>
                <a:spcPts val="1200"/>
              </a:spcAft>
              <a:buNone/>
            </a:pPr>
            <a:r>
              <a:rPr i="1" lang="en" sz="2200">
                <a:solidFill>
                  <a:schemeClr val="dk1"/>
                </a:solidFill>
                <a:latin typeface="Proxima Nova"/>
                <a:ea typeface="Proxima Nova"/>
                <a:cs typeface="Proxima Nova"/>
                <a:sym typeface="Proxima Nova"/>
              </a:rPr>
              <a:t>See Figure 4-5 in the Magenta Book</a:t>
            </a:r>
            <a:endParaRPr i="1" sz="2200">
              <a:solidFill>
                <a:schemeClr val="dk1"/>
              </a:solidFill>
              <a:latin typeface="Proxima Nova"/>
              <a:ea typeface="Proxima Nova"/>
              <a:cs typeface="Proxima Nova"/>
              <a:sym typeface="Proxima Nova"/>
            </a:endParaRPr>
          </a:p>
        </p:txBody>
      </p:sp>
      <p:sp>
        <p:nvSpPr>
          <p:cNvPr id="536" name="Google Shape;536;p69"/>
          <p:cNvSpPr txBox="1"/>
          <p:nvPr>
            <p:ph idx="4294967295" type="title"/>
          </p:nvPr>
        </p:nvSpPr>
        <p:spPr>
          <a:xfrm>
            <a:off x="411475" y="468725"/>
            <a:ext cx="82296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a:t>
            </a:r>
            <a:r>
              <a:rPr lang="en">
                <a:latin typeface="Proxima Nova"/>
                <a:ea typeface="Proxima Nova"/>
                <a:cs typeface="Proxima Nova"/>
                <a:sym typeface="Proxima Nova"/>
              </a:rPr>
              <a:t>Administrative</a:t>
            </a:r>
            <a:endParaRPr>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540" name="Shape 540"/>
        <p:cNvGrpSpPr/>
        <p:nvPr/>
      </p:nvGrpSpPr>
      <p:grpSpPr>
        <a:xfrm>
          <a:off x="0" y="0"/>
          <a:ext cx="0" cy="0"/>
          <a:chOff x="0" y="0"/>
          <a:chExt cx="0" cy="0"/>
        </a:xfrm>
      </p:grpSpPr>
      <p:sp>
        <p:nvSpPr>
          <p:cNvPr id="541" name="Google Shape;541;p70"/>
          <p:cNvSpPr txBox="1"/>
          <p:nvPr>
            <p:ph idx="4294967295" type="body"/>
          </p:nvPr>
        </p:nvSpPr>
        <p:spPr>
          <a:xfrm>
            <a:off x="415925" y="1600200"/>
            <a:ext cx="8450100" cy="3168000"/>
          </a:xfrm>
          <a:prstGeom prst="rect">
            <a:avLst/>
          </a:prstGeom>
        </p:spPr>
        <p:txBody>
          <a:bodyPr anchorCtr="0" anchor="t" bIns="0" lIns="0" spcFirstLastPara="1" rIns="0" wrap="square" tIns="0">
            <a:normAutofit/>
          </a:bodyPr>
          <a:lstStyle/>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Monitor designated communities, consumer and producer groups</a:t>
            </a:r>
            <a:endParaRPr sz="2200">
              <a:solidFill>
                <a:schemeClr val="dk1"/>
              </a:solidFill>
              <a:latin typeface="Proxima Nova"/>
              <a:ea typeface="Proxima Nova"/>
              <a:cs typeface="Proxima Nova"/>
              <a:sym typeface="Proxima Nova"/>
            </a:endParaRPr>
          </a:p>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Identify standards and procedures required for SIP/AIP/DIPs</a:t>
            </a:r>
            <a:endParaRPr sz="2200">
              <a:solidFill>
                <a:schemeClr val="dk1"/>
              </a:solidFill>
              <a:latin typeface="Proxima Nova"/>
              <a:ea typeface="Proxima Nova"/>
              <a:cs typeface="Proxima Nova"/>
              <a:sym typeface="Proxima Nova"/>
            </a:endParaRPr>
          </a:p>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Monitor technology</a:t>
            </a:r>
            <a:endParaRPr sz="2200">
              <a:solidFill>
                <a:schemeClr val="dk1"/>
              </a:solidFill>
              <a:latin typeface="Proxima Nova"/>
              <a:ea typeface="Proxima Nova"/>
              <a:cs typeface="Proxima Nova"/>
              <a:sym typeface="Proxima Nova"/>
            </a:endParaRPr>
          </a:p>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Develop preservation strategies, standards and policies</a:t>
            </a:r>
            <a:endParaRPr sz="2200">
              <a:solidFill>
                <a:schemeClr val="dk1"/>
              </a:solidFill>
              <a:latin typeface="Proxima Nova"/>
              <a:ea typeface="Proxima Nova"/>
              <a:cs typeface="Proxima Nova"/>
              <a:sym typeface="Proxima Nova"/>
            </a:endParaRPr>
          </a:p>
          <a:p>
            <a:pPr indent="0" lvl="0" marL="0" rtl="0" algn="l">
              <a:spcBef>
                <a:spcPts val="1200"/>
              </a:spcBef>
              <a:spcAft>
                <a:spcPts val="1200"/>
              </a:spcAft>
              <a:buNone/>
            </a:pPr>
            <a:r>
              <a:rPr i="1" lang="en" sz="2200">
                <a:solidFill>
                  <a:schemeClr val="dk1"/>
                </a:solidFill>
                <a:latin typeface="Proxima Nova"/>
                <a:ea typeface="Proxima Nova"/>
                <a:cs typeface="Proxima Nova"/>
                <a:sym typeface="Proxima Nova"/>
              </a:rPr>
              <a:t>See Figure 4-6 in the Magenta Book</a:t>
            </a:r>
            <a:endParaRPr i="1" sz="2200">
              <a:solidFill>
                <a:schemeClr val="dk1"/>
              </a:solidFill>
              <a:latin typeface="Proxima Nova"/>
              <a:ea typeface="Proxima Nova"/>
              <a:cs typeface="Proxima Nova"/>
              <a:sym typeface="Proxima Nova"/>
            </a:endParaRPr>
          </a:p>
        </p:txBody>
      </p:sp>
      <p:sp>
        <p:nvSpPr>
          <p:cNvPr id="542" name="Google Shape;542;p70"/>
          <p:cNvSpPr txBox="1"/>
          <p:nvPr>
            <p:ph idx="4294967295" type="title"/>
          </p:nvPr>
        </p:nvSpPr>
        <p:spPr>
          <a:xfrm>
            <a:off x="411475" y="468725"/>
            <a:ext cx="82296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a:t>
            </a:r>
            <a:r>
              <a:rPr lang="en">
                <a:latin typeface="Proxima Nova"/>
                <a:ea typeface="Proxima Nova"/>
                <a:cs typeface="Proxima Nova"/>
                <a:sym typeface="Proxima Nova"/>
              </a:rPr>
              <a:t>Preservation Planning</a:t>
            </a:r>
            <a:endParaRPr>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546" name="Shape 546"/>
        <p:cNvGrpSpPr/>
        <p:nvPr/>
      </p:nvGrpSpPr>
      <p:grpSpPr>
        <a:xfrm>
          <a:off x="0" y="0"/>
          <a:ext cx="0" cy="0"/>
          <a:chOff x="0" y="0"/>
          <a:chExt cx="0" cy="0"/>
        </a:xfrm>
      </p:grpSpPr>
      <p:sp>
        <p:nvSpPr>
          <p:cNvPr id="547" name="Google Shape;547;p71"/>
          <p:cNvSpPr txBox="1"/>
          <p:nvPr>
            <p:ph idx="4294967295" type="body"/>
          </p:nvPr>
        </p:nvSpPr>
        <p:spPr>
          <a:xfrm>
            <a:off x="415925" y="1600200"/>
            <a:ext cx="8450100" cy="3168000"/>
          </a:xfrm>
          <a:prstGeom prst="rect">
            <a:avLst/>
          </a:prstGeom>
        </p:spPr>
        <p:txBody>
          <a:bodyPr anchorCtr="0" anchor="t" bIns="0" lIns="0" spcFirstLastPara="1" rIns="0" wrap="square" tIns="0">
            <a:normAutofit lnSpcReduction="10000"/>
          </a:bodyPr>
          <a:lstStyle/>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Coordinate access to data management and archival storage to prepare DIP</a:t>
            </a:r>
            <a:endParaRPr sz="2200">
              <a:solidFill>
                <a:schemeClr val="dk1"/>
              </a:solidFill>
              <a:latin typeface="Proxima Nova"/>
              <a:ea typeface="Proxima Nova"/>
              <a:cs typeface="Proxima Nova"/>
              <a:sym typeface="Proxima Nova"/>
            </a:endParaRPr>
          </a:p>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Ad hoc or event-based triggers</a:t>
            </a:r>
            <a:endParaRPr sz="2200">
              <a:solidFill>
                <a:schemeClr val="dk1"/>
              </a:solidFill>
              <a:latin typeface="Proxima Nova"/>
              <a:ea typeface="Proxima Nova"/>
              <a:cs typeface="Proxima Nova"/>
              <a:sym typeface="Proxima Nova"/>
            </a:endParaRPr>
          </a:p>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Queries to system to generate orders for DIPs</a:t>
            </a:r>
            <a:endParaRPr sz="2200">
              <a:solidFill>
                <a:schemeClr val="dk1"/>
              </a:solidFill>
              <a:latin typeface="Proxima Nova"/>
              <a:ea typeface="Proxima Nova"/>
              <a:cs typeface="Proxima Nova"/>
              <a:sym typeface="Proxima Nova"/>
            </a:endParaRPr>
          </a:p>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Generation of DIPs</a:t>
            </a:r>
            <a:endParaRPr sz="2200">
              <a:solidFill>
                <a:schemeClr val="dk1"/>
              </a:solidFill>
              <a:latin typeface="Proxima Nova"/>
              <a:ea typeface="Proxima Nova"/>
              <a:cs typeface="Proxima Nova"/>
              <a:sym typeface="Proxima Nova"/>
            </a:endParaRPr>
          </a:p>
          <a:p>
            <a:pPr indent="-368300" lvl="0" marL="457200" rtl="0" algn="l">
              <a:spcBef>
                <a:spcPts val="0"/>
              </a:spcBef>
              <a:spcAft>
                <a:spcPts val="0"/>
              </a:spcAft>
              <a:buClr>
                <a:schemeClr val="dk1"/>
              </a:buClr>
              <a:buSzPts val="2200"/>
              <a:buFont typeface="Proxima Nova"/>
              <a:buChar char="●"/>
            </a:pPr>
            <a:r>
              <a:rPr lang="en" sz="2200">
                <a:solidFill>
                  <a:schemeClr val="dk1"/>
                </a:solidFill>
                <a:latin typeface="Proxima Nova"/>
                <a:ea typeface="Proxima Nova"/>
                <a:cs typeface="Proxima Nova"/>
                <a:sym typeface="Proxima Nova"/>
              </a:rPr>
              <a:t>Can involve subsampling, conversion, image processing, adding information, transforming information</a:t>
            </a:r>
            <a:endParaRPr sz="2200">
              <a:solidFill>
                <a:schemeClr val="dk1"/>
              </a:solidFill>
              <a:latin typeface="Proxima Nova"/>
              <a:ea typeface="Proxima Nova"/>
              <a:cs typeface="Proxima Nova"/>
              <a:sym typeface="Proxima Nova"/>
            </a:endParaRPr>
          </a:p>
          <a:p>
            <a:pPr indent="0" lvl="0" marL="0" rtl="0" algn="l">
              <a:spcBef>
                <a:spcPts val="1200"/>
              </a:spcBef>
              <a:spcAft>
                <a:spcPts val="1200"/>
              </a:spcAft>
              <a:buNone/>
            </a:pPr>
            <a:r>
              <a:rPr i="1" lang="en" sz="2200">
                <a:solidFill>
                  <a:schemeClr val="dk1"/>
                </a:solidFill>
                <a:latin typeface="Proxima Nova"/>
                <a:ea typeface="Proxima Nova"/>
                <a:cs typeface="Proxima Nova"/>
                <a:sym typeface="Proxima Nova"/>
              </a:rPr>
              <a:t>See Figure 4-7 in the Magenta Book</a:t>
            </a:r>
            <a:endParaRPr i="1" sz="2200">
              <a:solidFill>
                <a:schemeClr val="dk1"/>
              </a:solidFill>
              <a:latin typeface="Proxima Nova"/>
              <a:ea typeface="Proxima Nova"/>
              <a:cs typeface="Proxima Nova"/>
              <a:sym typeface="Proxima Nova"/>
            </a:endParaRPr>
          </a:p>
        </p:txBody>
      </p:sp>
      <p:sp>
        <p:nvSpPr>
          <p:cNvPr id="548" name="Google Shape;548;p71"/>
          <p:cNvSpPr txBox="1"/>
          <p:nvPr>
            <p:ph idx="4294967295" type="title"/>
          </p:nvPr>
        </p:nvSpPr>
        <p:spPr>
          <a:xfrm>
            <a:off x="411475" y="468725"/>
            <a:ext cx="82296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Access</a:t>
            </a:r>
            <a:endParaRPr>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4E13"/>
        </a:solidFill>
      </p:bgPr>
    </p:bg>
    <p:spTree>
      <p:nvGrpSpPr>
        <p:cNvPr id="80" name="Shape 80"/>
        <p:cNvGrpSpPr/>
        <p:nvPr/>
      </p:nvGrpSpPr>
      <p:grpSpPr>
        <a:xfrm>
          <a:off x="0" y="0"/>
          <a:ext cx="0" cy="0"/>
          <a:chOff x="0" y="0"/>
          <a:chExt cx="0" cy="0"/>
        </a:xfrm>
      </p:grpSpPr>
      <p:sp>
        <p:nvSpPr>
          <p:cNvPr id="81" name="Google Shape;81;p18"/>
          <p:cNvSpPr txBox="1"/>
          <p:nvPr/>
        </p:nvSpPr>
        <p:spPr>
          <a:xfrm>
            <a:off x="475200" y="4452075"/>
            <a:ext cx="8193600" cy="338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200">
                <a:solidFill>
                  <a:srgbClr val="D9EAD3"/>
                </a:solidFill>
                <a:latin typeface="Proxima Nova"/>
                <a:ea typeface="Proxima Nova"/>
                <a:cs typeface="Proxima Nova"/>
                <a:sym typeface="Proxima Nova"/>
              </a:rPr>
              <a:t>Kevin Bradley</a:t>
            </a:r>
            <a:r>
              <a:rPr lang="en" sz="2200">
                <a:solidFill>
                  <a:srgbClr val="D9EAD3"/>
                </a:solidFill>
                <a:latin typeface="Proxima Nova"/>
                <a:ea typeface="Proxima Nova"/>
                <a:cs typeface="Proxima Nova"/>
                <a:sym typeface="Proxima Nova"/>
              </a:rPr>
              <a:t>, from “Defining Digital Sustainability” (2007)</a:t>
            </a:r>
            <a:endParaRPr i="1" sz="2200">
              <a:solidFill>
                <a:srgbClr val="D9EAD3"/>
              </a:solidFill>
              <a:latin typeface="Proxima Nova"/>
              <a:ea typeface="Proxima Nova"/>
              <a:cs typeface="Proxima Nova"/>
              <a:sym typeface="Proxima Nova"/>
            </a:endParaRPr>
          </a:p>
        </p:txBody>
      </p:sp>
      <p:sp>
        <p:nvSpPr>
          <p:cNvPr id="82" name="Google Shape;82;p18"/>
          <p:cNvSpPr/>
          <p:nvPr/>
        </p:nvSpPr>
        <p:spPr>
          <a:xfrm>
            <a:off x="475200" y="236825"/>
            <a:ext cx="8193600" cy="4092000"/>
          </a:xfrm>
          <a:prstGeom prst="round2DiagRect">
            <a:avLst>
              <a:gd fmla="val 16667" name="adj1"/>
              <a:gd fmla="val 0" name="adj2"/>
            </a:avLst>
          </a:prstGeom>
          <a:solidFill>
            <a:srgbClr val="D9EAD3"/>
          </a:solidFill>
          <a:ln>
            <a:noFill/>
          </a:ln>
        </p:spPr>
        <p:txBody>
          <a:bodyPr anchorCtr="0" anchor="ctr" bIns="274300" lIns="274300" spcFirstLastPara="1" rIns="274300" wrap="square" tIns="274300">
            <a:noAutofit/>
          </a:bodyPr>
          <a:lstStyle/>
          <a:p>
            <a:pPr indent="0" lvl="0" marL="0" rtl="0" algn="l">
              <a:lnSpc>
                <a:spcPct val="100000"/>
              </a:lnSpc>
              <a:spcBef>
                <a:spcPts val="0"/>
              </a:spcBef>
              <a:spcAft>
                <a:spcPts val="1200"/>
              </a:spcAft>
              <a:buNone/>
            </a:pPr>
            <a:r>
              <a:rPr lang="en" sz="2400">
                <a:solidFill>
                  <a:srgbClr val="274E13"/>
                </a:solidFill>
                <a:latin typeface="Proxima Nova"/>
                <a:ea typeface="Proxima Nova"/>
                <a:cs typeface="Proxima Nova"/>
                <a:sym typeface="Proxima Nova"/>
              </a:rPr>
              <a:t>“If the permanent maintenance of any given state, or set of states, was the definition of digital sustainability, then we could merely select a suitable technical strategy to permanently inscribe those states and entrust the objects to an appropriate storage and preservation strategy. However, the layers of dependencies and interdependencies, standards, agreements, understandings, technologies, strategies, workflows, and business models render that simple preservation model indefensible.”</a:t>
            </a:r>
            <a:endParaRPr sz="2400">
              <a:solidFill>
                <a:srgbClr val="274E13"/>
              </a:solidFill>
              <a:latin typeface="Proxima Nova"/>
              <a:ea typeface="Proxima Nova"/>
              <a:cs typeface="Proxima Nova"/>
              <a:sym typeface="Proxima Nov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52" name="Shape 552"/>
        <p:cNvGrpSpPr/>
        <p:nvPr/>
      </p:nvGrpSpPr>
      <p:grpSpPr>
        <a:xfrm>
          <a:off x="0" y="0"/>
          <a:ext cx="0" cy="0"/>
          <a:chOff x="0" y="0"/>
          <a:chExt cx="0" cy="0"/>
        </a:xfrm>
      </p:grpSpPr>
      <p:sp>
        <p:nvSpPr>
          <p:cNvPr id="553" name="Google Shape;553;p72"/>
          <p:cNvSpPr/>
          <p:nvPr/>
        </p:nvSpPr>
        <p:spPr>
          <a:xfrm>
            <a:off x="411147" y="360600"/>
            <a:ext cx="8321700" cy="4422300"/>
          </a:xfrm>
          <a:prstGeom prst="round2DiagRect">
            <a:avLst>
              <a:gd fmla="val 16667" name="adj1"/>
              <a:gd fmla="val 0" name="adj2"/>
            </a:avLst>
          </a:prstGeom>
          <a:noFill/>
          <a:ln cap="flat" cmpd="sng" w="114300">
            <a:solidFill>
              <a:schemeClr val="lt1"/>
            </a:solidFill>
            <a:prstDash val="solid"/>
            <a:round/>
            <a:headEnd len="sm" w="sm" type="none"/>
            <a:tailEnd len="sm" w="sm" type="none"/>
          </a:ln>
        </p:spPr>
        <p:txBody>
          <a:bodyPr anchorCtr="0" anchor="ctr" bIns="0" lIns="274300" spcFirstLastPara="1" rIns="0" wrap="square" tIns="0">
            <a:noAutofit/>
          </a:bodyPr>
          <a:lstStyle/>
          <a:p>
            <a:pPr indent="0" lvl="0" marL="0" rtl="0" algn="l">
              <a:lnSpc>
                <a:spcPct val="115000"/>
              </a:lnSpc>
              <a:spcBef>
                <a:spcPts val="0"/>
              </a:spcBef>
              <a:spcAft>
                <a:spcPts val="1200"/>
              </a:spcAft>
              <a:buClr>
                <a:schemeClr val="dk1"/>
              </a:buClr>
              <a:buSzPts val="1100"/>
              <a:buFont typeface="Arial"/>
              <a:buNone/>
            </a:pPr>
            <a:r>
              <a:rPr b="1" lang="en" sz="5500">
                <a:solidFill>
                  <a:schemeClr val="lt1"/>
                </a:solidFill>
                <a:latin typeface="Proxima Nova"/>
                <a:ea typeface="Proxima Nova"/>
                <a:cs typeface="Proxima Nova"/>
                <a:sym typeface="Proxima Nova"/>
              </a:rPr>
              <a:t>Audit and Certification of Trustworthy Digital Repositories (TRAC)</a:t>
            </a:r>
            <a:endParaRPr sz="2400">
              <a:solidFill>
                <a:schemeClr val="lt1"/>
              </a:solidFill>
              <a:latin typeface="Proxima Nova"/>
              <a:ea typeface="Proxima Nova"/>
              <a:cs typeface="Proxima Nova"/>
              <a:sym typeface="Proxima Nov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557" name="Shape 557"/>
        <p:cNvGrpSpPr/>
        <p:nvPr/>
      </p:nvGrpSpPr>
      <p:grpSpPr>
        <a:xfrm>
          <a:off x="0" y="0"/>
          <a:ext cx="0" cy="0"/>
          <a:chOff x="0" y="0"/>
          <a:chExt cx="0" cy="0"/>
        </a:xfrm>
      </p:grpSpPr>
      <p:sp>
        <p:nvSpPr>
          <p:cNvPr id="558" name="Google Shape;558;p73"/>
          <p:cNvSpPr txBox="1"/>
          <p:nvPr>
            <p:ph idx="4294967295" type="body"/>
          </p:nvPr>
        </p:nvSpPr>
        <p:spPr>
          <a:xfrm>
            <a:off x="415925" y="1600200"/>
            <a:ext cx="8450100" cy="31680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sz="2200">
                <a:solidFill>
                  <a:schemeClr val="dk1"/>
                </a:solidFill>
                <a:latin typeface="Proxima Nova"/>
                <a:ea typeface="Proxima Nova"/>
                <a:cs typeface="Proxima Nova"/>
                <a:sym typeface="Proxima Nova"/>
              </a:rPr>
              <a:t>The Audit and Certification of Trustworthy Repositories: Criteria and Checklist, sometimes referred to as “TRAC” is a document describing the metrics of an OAIS-compliant digital repository</a:t>
            </a:r>
            <a:endParaRPr sz="2200">
              <a:solidFill>
                <a:schemeClr val="dk1"/>
              </a:solidFill>
              <a:latin typeface="Proxima Nova"/>
              <a:ea typeface="Proxima Nova"/>
              <a:cs typeface="Proxima Nova"/>
              <a:sym typeface="Proxima Nova"/>
            </a:endParaRPr>
          </a:p>
        </p:txBody>
      </p:sp>
      <p:sp>
        <p:nvSpPr>
          <p:cNvPr id="559" name="Google Shape;559;p73"/>
          <p:cNvSpPr txBox="1"/>
          <p:nvPr>
            <p:ph idx="4294967295" type="title"/>
          </p:nvPr>
        </p:nvSpPr>
        <p:spPr>
          <a:xfrm>
            <a:off x="411475" y="468725"/>
            <a:ext cx="8229600" cy="11316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a:t>
            </a:r>
            <a:r>
              <a:rPr lang="en">
                <a:latin typeface="Proxima Nova"/>
                <a:ea typeface="Proxima Nova"/>
                <a:cs typeface="Proxima Nova"/>
                <a:sym typeface="Proxima Nova"/>
              </a:rPr>
              <a:t>Audit and Certification of Trustworthy Digital Repositories: Criteria and Checklist - ISO 16363</a:t>
            </a:r>
            <a:endParaRPr>
              <a:latin typeface="Proxima Nova"/>
              <a:ea typeface="Proxima Nova"/>
              <a:cs typeface="Proxima Nova"/>
              <a:sym typeface="Proxima Nova"/>
            </a:endParaRPr>
          </a:p>
          <a:p>
            <a:pPr indent="0" lvl="0" marL="0" rtl="0" algn="l">
              <a:spcBef>
                <a:spcPts val="0"/>
              </a:spcBef>
              <a:spcAft>
                <a:spcPts val="0"/>
              </a:spcAft>
              <a:buClr>
                <a:schemeClr val="dk1"/>
              </a:buClr>
              <a:buSzPct val="39285"/>
              <a:buFont typeface="Arial"/>
              <a:buNone/>
            </a:pPr>
            <a:r>
              <a:rPr lang="en">
                <a:latin typeface="Proxima Nova"/>
                <a:ea typeface="Proxima Nova"/>
                <a:cs typeface="Proxima Nova"/>
                <a:sym typeface="Proxima Nova"/>
              </a:rPr>
              <a:t>—</a:t>
            </a:r>
            <a:endParaRPr>
              <a:latin typeface="Proxima Nova"/>
              <a:ea typeface="Proxima Nova"/>
              <a:cs typeface="Proxima Nova"/>
              <a:sym typeface="Proxima Nov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563" name="Shape 563"/>
        <p:cNvGrpSpPr/>
        <p:nvPr/>
      </p:nvGrpSpPr>
      <p:grpSpPr>
        <a:xfrm>
          <a:off x="0" y="0"/>
          <a:ext cx="0" cy="0"/>
          <a:chOff x="0" y="0"/>
          <a:chExt cx="0" cy="0"/>
        </a:xfrm>
      </p:grpSpPr>
      <p:sp>
        <p:nvSpPr>
          <p:cNvPr id="564" name="Google Shape;564;p74"/>
          <p:cNvSpPr txBox="1"/>
          <p:nvPr>
            <p:ph idx="4294967295" type="body"/>
          </p:nvPr>
        </p:nvSpPr>
        <p:spPr>
          <a:xfrm>
            <a:off x="415925" y="1600200"/>
            <a:ext cx="8450100" cy="3168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2200">
                <a:solidFill>
                  <a:schemeClr val="dk1"/>
                </a:solidFill>
                <a:latin typeface="Proxima Nova"/>
                <a:ea typeface="Proxima Nova"/>
                <a:cs typeface="Proxima Nova"/>
                <a:sym typeface="Proxima Nova"/>
              </a:rPr>
              <a:t>The Requirements for Bodies Providing Audit Certification of Candidate Trustworthy Digital Repositories document defines “the operations of the organization(s) which assess the trustworthiness of digital repositories using ISO 16363… and provide the appropriate certification.”</a:t>
            </a:r>
            <a:endParaRPr sz="2200">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sz="2200">
              <a:solidFill>
                <a:schemeClr val="dk1"/>
              </a:solidFill>
              <a:latin typeface="Proxima Nova"/>
              <a:ea typeface="Proxima Nova"/>
              <a:cs typeface="Proxima Nova"/>
              <a:sym typeface="Proxima Nova"/>
            </a:endParaRPr>
          </a:p>
          <a:p>
            <a:pPr indent="0" lvl="0" marL="0" rtl="0" algn="l">
              <a:spcBef>
                <a:spcPts val="1200"/>
              </a:spcBef>
              <a:spcAft>
                <a:spcPts val="1200"/>
              </a:spcAft>
              <a:buNone/>
            </a:pPr>
            <a:r>
              <a:t/>
            </a:r>
            <a:endParaRPr sz="2200">
              <a:solidFill>
                <a:schemeClr val="dk1"/>
              </a:solidFill>
              <a:latin typeface="Proxima Nova"/>
              <a:ea typeface="Proxima Nova"/>
              <a:cs typeface="Proxima Nova"/>
              <a:sym typeface="Proxima Nova"/>
            </a:endParaRPr>
          </a:p>
        </p:txBody>
      </p:sp>
      <p:sp>
        <p:nvSpPr>
          <p:cNvPr id="565" name="Google Shape;565;p74"/>
          <p:cNvSpPr txBox="1"/>
          <p:nvPr>
            <p:ph idx="4294967295" type="title"/>
          </p:nvPr>
        </p:nvSpPr>
        <p:spPr>
          <a:xfrm>
            <a:off x="411475" y="468725"/>
            <a:ext cx="8229600" cy="11316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Text</a:t>
            </a:r>
            <a:r>
              <a:rPr lang="en">
                <a:latin typeface="Proxima Nova"/>
                <a:ea typeface="Proxima Nova"/>
                <a:cs typeface="Proxima Nova"/>
                <a:sym typeface="Proxima Nova"/>
              </a:rPr>
              <a:t>: </a:t>
            </a:r>
            <a:r>
              <a:rPr lang="en">
                <a:latin typeface="Proxima Nova"/>
                <a:ea typeface="Proxima Nova"/>
                <a:cs typeface="Proxima Nova"/>
                <a:sym typeface="Proxima Nova"/>
              </a:rPr>
              <a:t>Requirements for Bodies Providing Audit Certification of Candidate Trustworthy Digital Repositories</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9" name="Shape 569"/>
        <p:cNvGrpSpPr/>
        <p:nvPr/>
      </p:nvGrpSpPr>
      <p:grpSpPr>
        <a:xfrm>
          <a:off x="0" y="0"/>
          <a:ext cx="0" cy="0"/>
          <a:chOff x="0" y="0"/>
          <a:chExt cx="0" cy="0"/>
        </a:xfrm>
      </p:grpSpPr>
      <p:sp>
        <p:nvSpPr>
          <p:cNvPr id="570" name="Google Shape;570;p75"/>
          <p:cNvSpPr txBox="1"/>
          <p:nvPr>
            <p:ph idx="4294967295" type="title"/>
          </p:nvPr>
        </p:nvSpPr>
        <p:spPr>
          <a:xfrm>
            <a:off x="0" y="76200"/>
            <a:ext cx="9144000" cy="768600"/>
          </a:xfrm>
          <a:prstGeom prst="rect">
            <a:avLst/>
          </a:prstGeom>
        </p:spPr>
        <p:txBody>
          <a:bodyPr anchorCtr="0" anchor="ctr" bIns="365750" lIns="365750" spcFirstLastPara="1" rIns="365750" wrap="square" tIns="274300">
            <a:noAutofit/>
          </a:bodyPr>
          <a:lstStyle/>
          <a:p>
            <a:pPr indent="0" lvl="0" marL="0" rtl="0" algn="ctr">
              <a:spcBef>
                <a:spcPts val="0"/>
              </a:spcBef>
              <a:spcAft>
                <a:spcPts val="0"/>
              </a:spcAft>
              <a:buNone/>
            </a:pPr>
            <a:r>
              <a:rPr b="1" lang="en" sz="3900">
                <a:solidFill>
                  <a:srgbClr val="000000"/>
                </a:solidFill>
                <a:latin typeface="Proxima Nova"/>
                <a:ea typeface="Proxima Nova"/>
                <a:cs typeface="Proxima Nova"/>
                <a:sym typeface="Proxima Nova"/>
              </a:rPr>
              <a:t>TRAC: Pros and Cons</a:t>
            </a:r>
            <a:endParaRPr b="1" sz="3900">
              <a:solidFill>
                <a:srgbClr val="000000"/>
              </a:solidFill>
              <a:latin typeface="Proxima Nova"/>
              <a:ea typeface="Proxima Nova"/>
              <a:cs typeface="Proxima Nova"/>
              <a:sym typeface="Proxima Nova"/>
            </a:endParaRPr>
          </a:p>
        </p:txBody>
      </p:sp>
      <p:sp>
        <p:nvSpPr>
          <p:cNvPr id="571" name="Google Shape;571;p75"/>
          <p:cNvSpPr/>
          <p:nvPr/>
        </p:nvSpPr>
        <p:spPr>
          <a:xfrm>
            <a:off x="323675" y="912250"/>
            <a:ext cx="2155800" cy="1954800"/>
          </a:xfrm>
          <a:prstGeom prst="rect">
            <a:avLst/>
          </a:prstGeom>
          <a:solidFill>
            <a:srgbClr val="202124"/>
          </a:solidFill>
          <a:ln cap="flat" cmpd="sng" w="9525">
            <a:solidFill>
              <a:schemeClr val="dk2"/>
            </a:solidFill>
            <a:prstDash val="solid"/>
            <a:round/>
            <a:headEnd len="sm" w="sm" type="none"/>
            <a:tailEnd len="sm" w="sm" type="none"/>
          </a:ln>
        </p:spPr>
        <p:txBody>
          <a:bodyPr anchorCtr="0" anchor="ctr" bIns="91425" lIns="274300" spcFirstLastPara="1" rIns="274300"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latin typeface="Times New Roman"/>
                <a:ea typeface="Times New Roman"/>
                <a:cs typeface="Times New Roman"/>
                <a:sym typeface="Times New Roman"/>
              </a:rPr>
              <a:t>3.3.2 “The repository shall have an ingest process which verifies each SIP for completeness and correctness.”</a:t>
            </a:r>
            <a:endParaRPr>
              <a:solidFill>
                <a:srgbClr val="FFFFFF"/>
              </a:solidFill>
              <a:latin typeface="Times New Roman"/>
              <a:ea typeface="Times New Roman"/>
              <a:cs typeface="Times New Roman"/>
              <a:sym typeface="Times New Roman"/>
            </a:endParaRPr>
          </a:p>
        </p:txBody>
      </p:sp>
      <p:sp>
        <p:nvSpPr>
          <p:cNvPr id="572" name="Google Shape;572;p75"/>
          <p:cNvSpPr/>
          <p:nvPr/>
        </p:nvSpPr>
        <p:spPr>
          <a:xfrm>
            <a:off x="4966552" y="1060900"/>
            <a:ext cx="1510866" cy="1510866"/>
          </a:xfrm>
          <a:prstGeom prst="irregularSeal1">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solidFill>
                  <a:schemeClr val="dk1"/>
                </a:solidFill>
              </a:rPr>
              <a:t>$</a:t>
            </a:r>
            <a:endParaRPr sz="2700">
              <a:solidFill>
                <a:schemeClr val="dk1"/>
              </a:solidFill>
            </a:endParaRPr>
          </a:p>
        </p:txBody>
      </p:sp>
      <p:sp>
        <p:nvSpPr>
          <p:cNvPr id="573" name="Google Shape;573;p75"/>
          <p:cNvSpPr txBox="1"/>
          <p:nvPr/>
        </p:nvSpPr>
        <p:spPr>
          <a:xfrm>
            <a:off x="2579600" y="1060888"/>
            <a:ext cx="1795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PRO:</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Less abstract than OAIS Reference Model.</a:t>
            </a:r>
            <a:endParaRPr>
              <a:solidFill>
                <a:schemeClr val="dk1"/>
              </a:solidFill>
              <a:latin typeface="Proxima Nova"/>
              <a:ea typeface="Proxima Nova"/>
              <a:cs typeface="Proxima Nova"/>
              <a:sym typeface="Proxima Nova"/>
            </a:endParaRPr>
          </a:p>
        </p:txBody>
      </p:sp>
      <p:sp>
        <p:nvSpPr>
          <p:cNvPr id="574" name="Google Shape;574;p75"/>
          <p:cNvSpPr txBox="1"/>
          <p:nvPr/>
        </p:nvSpPr>
        <p:spPr>
          <a:xfrm>
            <a:off x="6871975" y="1055063"/>
            <a:ext cx="1795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solidFill>
                  <a:schemeClr val="dk1"/>
                </a:solidFill>
                <a:latin typeface="Proxima Nova"/>
                <a:ea typeface="Proxima Nova"/>
                <a:cs typeface="Proxima Nova"/>
                <a:sym typeface="Proxima Nova"/>
              </a:rPr>
              <a:t>CON: Cost-prohibitive</a:t>
            </a:r>
            <a:endParaRPr>
              <a:solidFill>
                <a:schemeClr val="dk1"/>
              </a:solidFill>
              <a:latin typeface="Proxima Nova"/>
              <a:ea typeface="Proxima Nova"/>
              <a:cs typeface="Proxima Nova"/>
              <a:sym typeface="Proxima Nova"/>
            </a:endParaRPr>
          </a:p>
        </p:txBody>
      </p:sp>
      <p:sp>
        <p:nvSpPr>
          <p:cNvPr id="575" name="Google Shape;575;p75"/>
          <p:cNvSpPr txBox="1"/>
          <p:nvPr/>
        </p:nvSpPr>
        <p:spPr>
          <a:xfrm>
            <a:off x="6871975" y="3042150"/>
            <a:ext cx="1795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CON: “Trustworthiness” meaningless when very few repositories to date are not TRAC certified.</a:t>
            </a:r>
            <a:endParaRPr>
              <a:solidFill>
                <a:schemeClr val="dk1"/>
              </a:solidFill>
            </a:endParaRPr>
          </a:p>
        </p:txBody>
      </p:sp>
      <p:sp>
        <p:nvSpPr>
          <p:cNvPr id="576" name="Google Shape;576;p75"/>
          <p:cNvSpPr/>
          <p:nvPr/>
        </p:nvSpPr>
        <p:spPr>
          <a:xfrm>
            <a:off x="4966544" y="3141039"/>
            <a:ext cx="1664172" cy="12800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t>Trust?</a:t>
            </a:r>
            <a:endParaRPr b="1" sz="2100"/>
          </a:p>
        </p:txBody>
      </p:sp>
      <p:sp>
        <p:nvSpPr>
          <p:cNvPr id="577" name="Google Shape;577;p75"/>
          <p:cNvSpPr txBox="1"/>
          <p:nvPr/>
        </p:nvSpPr>
        <p:spPr>
          <a:xfrm>
            <a:off x="2579600" y="3688638"/>
            <a:ext cx="1795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PRO:</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Written by and for archivists.</a:t>
            </a:r>
            <a:endParaRPr>
              <a:solidFill>
                <a:schemeClr val="dk1"/>
              </a:solidFill>
              <a:latin typeface="Proxima Nova"/>
              <a:ea typeface="Proxima Nova"/>
              <a:cs typeface="Proxima Nova"/>
              <a:sym typeface="Proxima Nova"/>
            </a:endParaRPr>
          </a:p>
        </p:txBody>
      </p:sp>
      <p:pic>
        <p:nvPicPr>
          <p:cNvPr id="578" name="Google Shape;578;p75"/>
          <p:cNvPicPr preferRelativeResize="0"/>
          <p:nvPr/>
        </p:nvPicPr>
        <p:blipFill>
          <a:blip r:embed="rId3">
            <a:alphaModFix/>
          </a:blip>
          <a:stretch>
            <a:fillRect/>
          </a:stretch>
        </p:blipFill>
        <p:spPr>
          <a:xfrm>
            <a:off x="729625" y="3042150"/>
            <a:ext cx="1343896" cy="1954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76"/>
          <p:cNvPicPr preferRelativeResize="0"/>
          <p:nvPr/>
        </p:nvPicPr>
        <p:blipFill>
          <a:blip r:embed="rId3">
            <a:alphaModFix/>
          </a:blip>
          <a:stretch>
            <a:fillRect/>
          </a:stretch>
        </p:blipFill>
        <p:spPr>
          <a:xfrm>
            <a:off x="3763322" y="2214275"/>
            <a:ext cx="1931800" cy="1746575"/>
          </a:xfrm>
          <a:prstGeom prst="rect">
            <a:avLst/>
          </a:prstGeom>
          <a:noFill/>
          <a:ln>
            <a:noFill/>
          </a:ln>
        </p:spPr>
      </p:pic>
      <p:sp>
        <p:nvSpPr>
          <p:cNvPr id="584" name="Google Shape;584;p76"/>
          <p:cNvSpPr txBox="1"/>
          <p:nvPr/>
        </p:nvSpPr>
        <p:spPr>
          <a:xfrm>
            <a:off x="0" y="977575"/>
            <a:ext cx="9144000" cy="892800"/>
          </a:xfrm>
          <a:prstGeom prst="rect">
            <a:avLst/>
          </a:prstGeom>
          <a:noFill/>
          <a:ln>
            <a:noFill/>
          </a:ln>
        </p:spPr>
        <p:txBody>
          <a:bodyPr anchorCtr="0" anchor="t" bIns="91425" lIns="91425" spcFirstLastPara="1" rIns="91425" wrap="square" tIns="91425">
            <a:spAutoFit/>
          </a:bodyPr>
          <a:lstStyle/>
          <a:p>
            <a:pPr indent="0" lvl="0" marL="640080" rtl="0" algn="ctr">
              <a:spcBef>
                <a:spcPts val="0"/>
              </a:spcBef>
              <a:spcAft>
                <a:spcPts val="0"/>
              </a:spcAft>
              <a:buNone/>
            </a:pPr>
            <a:r>
              <a:rPr b="1" lang="en" sz="4600">
                <a:solidFill>
                  <a:schemeClr val="dk1"/>
                </a:solidFill>
                <a:latin typeface="Proxima Nova"/>
                <a:ea typeface="Proxima Nova"/>
                <a:cs typeface="Proxima Nova"/>
                <a:sym typeface="Proxima Nova"/>
              </a:rPr>
              <a:t>Take a break</a:t>
            </a:r>
            <a:endParaRPr b="1" sz="4600">
              <a:solidFill>
                <a:schemeClr val="dk1"/>
              </a:solidFill>
              <a:latin typeface="Proxima Nova"/>
              <a:ea typeface="Proxima Nova"/>
              <a:cs typeface="Proxima Nova"/>
              <a:sym typeface="Proxima Nova"/>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588" name="Shape 588"/>
        <p:cNvGrpSpPr/>
        <p:nvPr/>
      </p:nvGrpSpPr>
      <p:grpSpPr>
        <a:xfrm>
          <a:off x="0" y="0"/>
          <a:ext cx="0" cy="0"/>
          <a:chOff x="0" y="0"/>
          <a:chExt cx="0" cy="0"/>
        </a:xfrm>
      </p:grpSpPr>
      <p:sp>
        <p:nvSpPr>
          <p:cNvPr id="589" name="Google Shape;589;p77"/>
          <p:cNvSpPr txBox="1"/>
          <p:nvPr>
            <p:ph idx="4294967295" type="body"/>
          </p:nvPr>
        </p:nvSpPr>
        <p:spPr>
          <a:xfrm>
            <a:off x="341550" y="226500"/>
            <a:ext cx="8460900" cy="4690500"/>
          </a:xfrm>
          <a:prstGeom prst="rect">
            <a:avLst/>
          </a:prstGeom>
          <a:solidFill>
            <a:srgbClr val="EAD1DC"/>
          </a:solidFill>
        </p:spPr>
        <p:txBody>
          <a:bodyPr anchorCtr="0" anchor="t" bIns="365750" lIns="365750" spcFirstLastPara="1" rIns="365750" wrap="square" tIns="365750">
            <a:normAutofit lnSpcReduction="10000"/>
          </a:bodyPr>
          <a:lstStyle/>
          <a:p>
            <a:pPr indent="0" lvl="0" marL="0" rtl="0" algn="l">
              <a:spcBef>
                <a:spcPts val="0"/>
              </a:spcBef>
              <a:spcAft>
                <a:spcPts val="0"/>
              </a:spcAft>
              <a:buNone/>
            </a:pPr>
            <a:r>
              <a:rPr b="1" lang="en" sz="3300">
                <a:solidFill>
                  <a:srgbClr val="C27BA0"/>
                </a:solidFill>
                <a:latin typeface="Proxima Nova"/>
                <a:ea typeface="Proxima Nova"/>
                <a:cs typeface="Proxima Nova"/>
                <a:sym typeface="Proxima Nova"/>
              </a:rPr>
              <a:t>Scenario</a:t>
            </a:r>
            <a:endParaRPr b="1" sz="3300">
              <a:solidFill>
                <a:srgbClr val="C27BA0"/>
              </a:solidFill>
              <a:latin typeface="Proxima Nova"/>
              <a:ea typeface="Proxima Nova"/>
              <a:cs typeface="Proxima Nova"/>
              <a:sym typeface="Proxima Nova"/>
            </a:endParaRPr>
          </a:p>
          <a:p>
            <a:pPr indent="0" lvl="0" marL="0" rtl="0" algn="l">
              <a:spcBef>
                <a:spcPts val="1200"/>
              </a:spcBef>
              <a:spcAft>
                <a:spcPts val="1200"/>
              </a:spcAft>
              <a:buNone/>
            </a:pPr>
            <a:r>
              <a:rPr lang="en" sz="3300">
                <a:solidFill>
                  <a:srgbClr val="741B47"/>
                </a:solidFill>
                <a:latin typeface="Proxima Nova"/>
                <a:ea typeface="Proxima Nova"/>
                <a:cs typeface="Proxima Nova"/>
                <a:sym typeface="Proxima Nova"/>
              </a:rPr>
              <a:t>Pretend you work at a small museum archive that is considering acquiring a collection of indie video games created by members of the </a:t>
            </a:r>
            <a:r>
              <a:rPr lang="en" sz="3300" u="sng">
                <a:solidFill>
                  <a:schemeClr val="hlink"/>
                </a:solidFill>
                <a:latin typeface="Proxima Nova"/>
                <a:ea typeface="Proxima Nova"/>
                <a:cs typeface="Proxima Nova"/>
                <a:sym typeface="Proxima Nova"/>
                <a:hlinkClick r:id="rId3"/>
              </a:rPr>
              <a:t>Babycastles collective</a:t>
            </a:r>
            <a:r>
              <a:rPr lang="en" sz="3300">
                <a:solidFill>
                  <a:srgbClr val="741B47"/>
                </a:solidFill>
                <a:latin typeface="Proxima Nova"/>
                <a:ea typeface="Proxima Nova"/>
                <a:cs typeface="Proxima Nova"/>
                <a:sym typeface="Proxima Nova"/>
              </a:rPr>
              <a:t>. Some video games depend on obsolete operating systems and machines to play.</a:t>
            </a:r>
            <a:endParaRPr sz="3300">
              <a:solidFill>
                <a:srgbClr val="741B47"/>
              </a:solidFill>
              <a:latin typeface="Proxima Nova"/>
              <a:ea typeface="Proxima Nova"/>
              <a:cs typeface="Proxima Nova"/>
              <a:sym typeface="Proxima Nov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593" name="Shape 593"/>
        <p:cNvGrpSpPr/>
        <p:nvPr/>
      </p:nvGrpSpPr>
      <p:grpSpPr>
        <a:xfrm>
          <a:off x="0" y="0"/>
          <a:ext cx="0" cy="0"/>
          <a:chOff x="0" y="0"/>
          <a:chExt cx="0" cy="0"/>
        </a:xfrm>
      </p:grpSpPr>
      <p:sp>
        <p:nvSpPr>
          <p:cNvPr id="594" name="Google Shape;594;p78"/>
          <p:cNvSpPr txBox="1"/>
          <p:nvPr>
            <p:ph idx="4294967295" type="body"/>
          </p:nvPr>
        </p:nvSpPr>
        <p:spPr>
          <a:xfrm>
            <a:off x="341550" y="226500"/>
            <a:ext cx="8460900" cy="4690500"/>
          </a:xfrm>
          <a:prstGeom prst="rect">
            <a:avLst/>
          </a:prstGeom>
          <a:solidFill>
            <a:srgbClr val="EAD1DC"/>
          </a:solidFill>
        </p:spPr>
        <p:txBody>
          <a:bodyPr anchorCtr="0" anchor="t" bIns="365750" lIns="365750" spcFirstLastPara="1" rIns="365750" wrap="square" tIns="365750">
            <a:normAutofit lnSpcReduction="20000"/>
          </a:bodyPr>
          <a:lstStyle/>
          <a:p>
            <a:pPr indent="0" lvl="0" marL="0" rtl="0" algn="l">
              <a:spcBef>
                <a:spcPts val="0"/>
              </a:spcBef>
              <a:spcAft>
                <a:spcPts val="0"/>
              </a:spcAft>
              <a:buNone/>
            </a:pPr>
            <a:r>
              <a:rPr b="1" lang="en" sz="3300">
                <a:solidFill>
                  <a:srgbClr val="C27BA0"/>
                </a:solidFill>
                <a:latin typeface="Proxima Nova"/>
                <a:ea typeface="Proxima Nova"/>
                <a:cs typeface="Proxima Nova"/>
                <a:sym typeface="Proxima Nova"/>
              </a:rPr>
              <a:t>Question 1</a:t>
            </a:r>
            <a:endParaRPr b="1" sz="3300">
              <a:solidFill>
                <a:srgbClr val="C27BA0"/>
              </a:solidFill>
              <a:latin typeface="Proxima Nova"/>
              <a:ea typeface="Proxima Nova"/>
              <a:cs typeface="Proxima Nova"/>
              <a:sym typeface="Proxima Nova"/>
            </a:endParaRPr>
          </a:p>
          <a:p>
            <a:pPr indent="0" lvl="0" marL="0" rtl="0" algn="l">
              <a:spcBef>
                <a:spcPts val="1200"/>
              </a:spcBef>
              <a:spcAft>
                <a:spcPts val="0"/>
              </a:spcAft>
              <a:buNone/>
            </a:pPr>
            <a:r>
              <a:rPr lang="en" sz="3300">
                <a:solidFill>
                  <a:srgbClr val="741B47"/>
                </a:solidFill>
                <a:latin typeface="Proxima Nova"/>
                <a:ea typeface="Proxima Nova"/>
                <a:cs typeface="Proxima Nova"/>
                <a:sym typeface="Proxima Nova"/>
              </a:rPr>
              <a:t>What sorts of questions might you ask the donor/creator of the game? As a digital curator, what details should you take into consideration? How might this impact gift agreements and donor relations?</a:t>
            </a:r>
            <a:endParaRPr b="1" sz="3300">
              <a:solidFill>
                <a:srgbClr val="C27BA0"/>
              </a:solidFill>
              <a:latin typeface="Proxima Nova"/>
              <a:ea typeface="Proxima Nova"/>
              <a:cs typeface="Proxima Nova"/>
              <a:sym typeface="Proxima Nova"/>
            </a:endParaRPr>
          </a:p>
          <a:p>
            <a:pPr indent="0" lvl="0" marL="0" rtl="0" algn="l">
              <a:spcBef>
                <a:spcPts val="1200"/>
              </a:spcBef>
              <a:spcAft>
                <a:spcPts val="1200"/>
              </a:spcAft>
              <a:buNone/>
            </a:pPr>
            <a:r>
              <a:t/>
            </a:r>
            <a:endParaRPr sz="3300">
              <a:solidFill>
                <a:srgbClr val="741B47"/>
              </a:solidFill>
              <a:latin typeface="Proxima Nova"/>
              <a:ea typeface="Proxima Nova"/>
              <a:cs typeface="Proxima Nova"/>
              <a:sym typeface="Proxima Nov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598" name="Shape 598"/>
        <p:cNvGrpSpPr/>
        <p:nvPr/>
      </p:nvGrpSpPr>
      <p:grpSpPr>
        <a:xfrm>
          <a:off x="0" y="0"/>
          <a:ext cx="0" cy="0"/>
          <a:chOff x="0" y="0"/>
          <a:chExt cx="0" cy="0"/>
        </a:xfrm>
      </p:grpSpPr>
      <p:sp>
        <p:nvSpPr>
          <p:cNvPr id="599" name="Google Shape;599;p79"/>
          <p:cNvSpPr txBox="1"/>
          <p:nvPr>
            <p:ph idx="4294967295" type="body"/>
          </p:nvPr>
        </p:nvSpPr>
        <p:spPr>
          <a:xfrm>
            <a:off x="341550" y="226500"/>
            <a:ext cx="8460900" cy="4690500"/>
          </a:xfrm>
          <a:prstGeom prst="rect">
            <a:avLst/>
          </a:prstGeom>
          <a:solidFill>
            <a:srgbClr val="EAD1DC"/>
          </a:solidFill>
        </p:spPr>
        <p:txBody>
          <a:bodyPr anchorCtr="0" anchor="t" bIns="365750" lIns="365750" spcFirstLastPara="1" rIns="365750" wrap="square" tIns="365750">
            <a:normAutofit/>
          </a:bodyPr>
          <a:lstStyle/>
          <a:p>
            <a:pPr indent="0" lvl="0" marL="0" rtl="0" algn="l">
              <a:spcBef>
                <a:spcPts val="0"/>
              </a:spcBef>
              <a:spcAft>
                <a:spcPts val="0"/>
              </a:spcAft>
              <a:buNone/>
            </a:pPr>
            <a:r>
              <a:rPr b="1" lang="en" sz="3300">
                <a:solidFill>
                  <a:srgbClr val="C27BA0"/>
                </a:solidFill>
                <a:latin typeface="Proxima Nova"/>
                <a:ea typeface="Proxima Nova"/>
                <a:cs typeface="Proxima Nova"/>
                <a:sym typeface="Proxima Nova"/>
              </a:rPr>
              <a:t>Question 2</a:t>
            </a:r>
            <a:endParaRPr b="1" sz="3300">
              <a:solidFill>
                <a:srgbClr val="C27BA0"/>
              </a:solidFill>
              <a:latin typeface="Proxima Nova"/>
              <a:ea typeface="Proxima Nova"/>
              <a:cs typeface="Proxima Nova"/>
              <a:sym typeface="Proxima Nova"/>
            </a:endParaRPr>
          </a:p>
          <a:p>
            <a:pPr indent="0" lvl="0" marL="0" rtl="0" algn="l">
              <a:spcBef>
                <a:spcPts val="1200"/>
              </a:spcBef>
              <a:spcAft>
                <a:spcPts val="0"/>
              </a:spcAft>
              <a:buNone/>
            </a:pPr>
            <a:r>
              <a:rPr lang="en" sz="3300">
                <a:solidFill>
                  <a:srgbClr val="741B47"/>
                </a:solidFill>
                <a:latin typeface="Proxima Nova"/>
                <a:ea typeface="Proxima Nova"/>
                <a:cs typeface="Proxima Nova"/>
                <a:sym typeface="Proxima Nova"/>
              </a:rPr>
              <a:t>What might an AIP look like for this particular video game? Hint: Look at the McDonough article, page 1628 onward.</a:t>
            </a:r>
            <a:endParaRPr sz="3300">
              <a:solidFill>
                <a:srgbClr val="741B47"/>
              </a:solidFill>
              <a:latin typeface="Proxima Nova"/>
              <a:ea typeface="Proxima Nova"/>
              <a:cs typeface="Proxima Nova"/>
              <a:sym typeface="Proxima Nova"/>
            </a:endParaRPr>
          </a:p>
          <a:p>
            <a:pPr indent="0" lvl="0" marL="0" rtl="0" algn="l">
              <a:spcBef>
                <a:spcPts val="1200"/>
              </a:spcBef>
              <a:spcAft>
                <a:spcPts val="1200"/>
              </a:spcAft>
              <a:buNone/>
            </a:pPr>
            <a:r>
              <a:t/>
            </a:r>
            <a:endParaRPr sz="3300">
              <a:solidFill>
                <a:srgbClr val="741B47"/>
              </a:solidFill>
              <a:latin typeface="Proxima Nova"/>
              <a:ea typeface="Proxima Nova"/>
              <a:cs typeface="Proxima Nova"/>
              <a:sym typeface="Proxima Nov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603" name="Shape 603"/>
        <p:cNvGrpSpPr/>
        <p:nvPr/>
      </p:nvGrpSpPr>
      <p:grpSpPr>
        <a:xfrm>
          <a:off x="0" y="0"/>
          <a:ext cx="0" cy="0"/>
          <a:chOff x="0" y="0"/>
          <a:chExt cx="0" cy="0"/>
        </a:xfrm>
      </p:grpSpPr>
      <p:sp>
        <p:nvSpPr>
          <p:cNvPr id="604" name="Google Shape;604;p80"/>
          <p:cNvSpPr txBox="1"/>
          <p:nvPr>
            <p:ph idx="4294967295" type="body"/>
          </p:nvPr>
        </p:nvSpPr>
        <p:spPr>
          <a:xfrm>
            <a:off x="341550" y="226500"/>
            <a:ext cx="8460900" cy="4690500"/>
          </a:xfrm>
          <a:prstGeom prst="rect">
            <a:avLst/>
          </a:prstGeom>
          <a:solidFill>
            <a:srgbClr val="EAD1DC"/>
          </a:solidFill>
        </p:spPr>
        <p:txBody>
          <a:bodyPr anchorCtr="0" anchor="t" bIns="365750" lIns="365750" spcFirstLastPara="1" rIns="365750" wrap="square" tIns="365750">
            <a:normAutofit/>
          </a:bodyPr>
          <a:lstStyle/>
          <a:p>
            <a:pPr indent="0" lvl="0" marL="0" rtl="0" algn="l">
              <a:spcBef>
                <a:spcPts val="0"/>
              </a:spcBef>
              <a:spcAft>
                <a:spcPts val="0"/>
              </a:spcAft>
              <a:buNone/>
            </a:pPr>
            <a:r>
              <a:rPr b="1" lang="en" sz="3300">
                <a:solidFill>
                  <a:srgbClr val="C27BA0"/>
                </a:solidFill>
                <a:latin typeface="Proxima Nova"/>
                <a:ea typeface="Proxima Nova"/>
                <a:cs typeface="Proxima Nova"/>
                <a:sym typeface="Proxima Nova"/>
              </a:rPr>
              <a:t>Question 3</a:t>
            </a:r>
            <a:endParaRPr b="1" sz="3300">
              <a:solidFill>
                <a:srgbClr val="C27BA0"/>
              </a:solidFill>
              <a:latin typeface="Proxima Nova"/>
              <a:ea typeface="Proxima Nova"/>
              <a:cs typeface="Proxima Nova"/>
              <a:sym typeface="Proxima Nova"/>
            </a:endParaRPr>
          </a:p>
          <a:p>
            <a:pPr indent="0" lvl="0" marL="0" rtl="0" algn="l">
              <a:spcBef>
                <a:spcPts val="1200"/>
              </a:spcBef>
              <a:spcAft>
                <a:spcPts val="0"/>
              </a:spcAft>
              <a:buNone/>
            </a:pPr>
            <a:r>
              <a:rPr lang="en" sz="3300">
                <a:solidFill>
                  <a:srgbClr val="741B47"/>
                </a:solidFill>
                <a:latin typeface="Proxima Nova"/>
                <a:ea typeface="Proxima Nova"/>
                <a:cs typeface="Proxima Nova"/>
                <a:sym typeface="Proxima Nova"/>
              </a:rPr>
              <a:t>What might be some impediments to DIP creation and access for this collection? What are some of the things to consider when thinking about DIP and access?</a:t>
            </a:r>
            <a:endParaRPr sz="3300">
              <a:solidFill>
                <a:srgbClr val="741B47"/>
              </a:solidFill>
              <a:latin typeface="Proxima Nova"/>
              <a:ea typeface="Proxima Nova"/>
              <a:cs typeface="Proxima Nova"/>
              <a:sym typeface="Proxima Nova"/>
            </a:endParaRPr>
          </a:p>
          <a:p>
            <a:pPr indent="0" lvl="0" marL="0" rtl="0" algn="l">
              <a:spcBef>
                <a:spcPts val="1200"/>
              </a:spcBef>
              <a:spcAft>
                <a:spcPts val="1200"/>
              </a:spcAft>
              <a:buNone/>
            </a:pPr>
            <a:r>
              <a:t/>
            </a:r>
            <a:endParaRPr sz="3300">
              <a:solidFill>
                <a:srgbClr val="741B47"/>
              </a:solidFill>
              <a:latin typeface="Proxima Nova"/>
              <a:ea typeface="Proxima Nova"/>
              <a:cs typeface="Proxima Nova"/>
              <a:sym typeface="Proxima Nova"/>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DB"/>
        </a:solidFill>
      </p:bgPr>
    </p:bg>
    <p:spTree>
      <p:nvGrpSpPr>
        <p:cNvPr id="608" name="Shape 608"/>
        <p:cNvGrpSpPr/>
        <p:nvPr/>
      </p:nvGrpSpPr>
      <p:grpSpPr>
        <a:xfrm>
          <a:off x="0" y="0"/>
          <a:ext cx="0" cy="0"/>
          <a:chOff x="0" y="0"/>
          <a:chExt cx="0" cy="0"/>
        </a:xfrm>
      </p:grpSpPr>
      <p:sp>
        <p:nvSpPr>
          <p:cNvPr id="609" name="Google Shape;609;p81"/>
          <p:cNvSpPr txBox="1"/>
          <p:nvPr>
            <p:ph idx="4294967295" type="body"/>
          </p:nvPr>
        </p:nvSpPr>
        <p:spPr>
          <a:xfrm>
            <a:off x="124325" y="1196650"/>
            <a:ext cx="9019800" cy="3946800"/>
          </a:xfrm>
          <a:prstGeom prst="rect">
            <a:avLst/>
          </a:prstGeom>
          <a:noFill/>
        </p:spPr>
        <p:txBody>
          <a:bodyPr anchorCtr="0" anchor="t" bIns="365750" lIns="365750" spcFirstLastPara="1" rIns="365750" wrap="square" tIns="365750">
            <a:normAutofit/>
          </a:bodyPr>
          <a:lstStyle/>
          <a:p>
            <a:pPr indent="-368300" lvl="0" marL="457200" rtl="0" algn="l">
              <a:spcBef>
                <a:spcPts val="0"/>
              </a:spcBef>
              <a:spcAft>
                <a:spcPts val="0"/>
              </a:spcAft>
              <a:buClr>
                <a:srgbClr val="FE7600"/>
              </a:buClr>
              <a:buSzPts val="2200"/>
              <a:buFont typeface="Proxima Nova"/>
              <a:buChar char="●"/>
            </a:pPr>
            <a:r>
              <a:rPr lang="en" sz="2300">
                <a:solidFill>
                  <a:srgbClr val="FE7600"/>
                </a:solidFill>
                <a:latin typeface="Proxima Nova"/>
                <a:ea typeface="Proxima Nova"/>
                <a:cs typeface="Proxima Nova"/>
                <a:sym typeface="Proxima Nova"/>
              </a:rPr>
              <a:t>Post your pre-class reading reactions to Brightspace.</a:t>
            </a:r>
            <a:endParaRPr sz="2300">
              <a:solidFill>
                <a:srgbClr val="FE7600"/>
              </a:solidFill>
              <a:latin typeface="Proxima Nova"/>
              <a:ea typeface="Proxima Nova"/>
              <a:cs typeface="Proxima Nova"/>
              <a:sym typeface="Proxima Nova"/>
            </a:endParaRPr>
          </a:p>
          <a:p>
            <a:pPr indent="-368300" lvl="0" marL="457200" rtl="0" algn="l">
              <a:spcBef>
                <a:spcPts val="0"/>
              </a:spcBef>
              <a:spcAft>
                <a:spcPts val="0"/>
              </a:spcAft>
              <a:buClr>
                <a:srgbClr val="FE7600"/>
              </a:buClr>
              <a:buSzPts val="2200"/>
              <a:buFont typeface="Proxima Nova"/>
              <a:buChar char="●"/>
            </a:pPr>
            <a:r>
              <a:rPr lang="en" sz="2300">
                <a:solidFill>
                  <a:srgbClr val="FE7600"/>
                </a:solidFill>
                <a:latin typeface="Proxima Nova"/>
                <a:ea typeface="Proxima Nova"/>
                <a:cs typeface="Proxima Nova"/>
                <a:sym typeface="Proxima Nova"/>
              </a:rPr>
              <a:t>Weekly activity: None this week</a:t>
            </a:r>
            <a:endParaRPr sz="2300">
              <a:solidFill>
                <a:srgbClr val="FE7600"/>
              </a:solidFill>
              <a:latin typeface="Proxima Nova"/>
              <a:ea typeface="Proxima Nova"/>
              <a:cs typeface="Proxima Nova"/>
              <a:sym typeface="Proxima Nova"/>
            </a:endParaRPr>
          </a:p>
          <a:p>
            <a:pPr indent="-374650" lvl="0" marL="457200" rtl="0" algn="l">
              <a:spcBef>
                <a:spcPts val="0"/>
              </a:spcBef>
              <a:spcAft>
                <a:spcPts val="0"/>
              </a:spcAft>
              <a:buClr>
                <a:srgbClr val="FE7600"/>
              </a:buClr>
              <a:buSzPts val="2300"/>
              <a:buFont typeface="Proxima Nova"/>
              <a:buChar char="●"/>
            </a:pPr>
            <a:r>
              <a:rPr lang="en" sz="2300">
                <a:solidFill>
                  <a:srgbClr val="FE7600"/>
                </a:solidFill>
                <a:latin typeface="Proxima Nova"/>
                <a:ea typeface="Proxima Nova"/>
                <a:cs typeface="Proxima Nova"/>
                <a:sym typeface="Proxima Nova"/>
              </a:rPr>
              <a:t>Let me know if you have any questions about the File Format Report and the file format you chose</a:t>
            </a:r>
            <a:endParaRPr sz="2300">
              <a:solidFill>
                <a:srgbClr val="FE7600"/>
              </a:solidFill>
              <a:latin typeface="Proxima Nova"/>
              <a:ea typeface="Proxima Nova"/>
              <a:cs typeface="Proxima Nova"/>
              <a:sym typeface="Proxima Nova"/>
            </a:endParaRPr>
          </a:p>
        </p:txBody>
      </p:sp>
      <p:sp>
        <p:nvSpPr>
          <p:cNvPr id="610" name="Google Shape;610;p81"/>
          <p:cNvSpPr/>
          <p:nvPr/>
        </p:nvSpPr>
        <p:spPr>
          <a:xfrm>
            <a:off x="0" y="91450"/>
            <a:ext cx="4964700" cy="1105200"/>
          </a:xfrm>
          <a:prstGeom prst="round2DiagRect">
            <a:avLst>
              <a:gd fmla="val 16667" name="adj1"/>
              <a:gd fmla="val 0" name="adj2"/>
            </a:avLst>
          </a:prstGeom>
          <a:noFill/>
          <a:ln>
            <a:noFill/>
          </a:ln>
        </p:spPr>
        <p:txBody>
          <a:bodyPr anchorCtr="0" anchor="ctr" bIns="365750" lIns="365750" spcFirstLastPara="1" rIns="365750" wrap="square" tIns="365750">
            <a:noAutofit/>
          </a:bodyPr>
          <a:lstStyle/>
          <a:p>
            <a:pPr indent="0" lvl="0" marL="0" marR="0" rtl="0" algn="l">
              <a:lnSpc>
                <a:spcPct val="100000"/>
              </a:lnSpc>
              <a:spcBef>
                <a:spcPts val="0"/>
              </a:spcBef>
              <a:spcAft>
                <a:spcPts val="0"/>
              </a:spcAft>
              <a:buNone/>
            </a:pPr>
            <a:r>
              <a:rPr b="1" lang="en" sz="4600">
                <a:solidFill>
                  <a:srgbClr val="FE7600"/>
                </a:solidFill>
                <a:latin typeface="Proxima Nova"/>
                <a:ea typeface="Proxima Nova"/>
                <a:cs typeface="Proxima Nova"/>
                <a:sym typeface="Proxima Nova"/>
              </a:rPr>
              <a:t>Next Week</a:t>
            </a:r>
            <a:endParaRPr b="1" sz="4600">
              <a:solidFill>
                <a:srgbClr val="FE7600"/>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86" name="Shape 86"/>
        <p:cNvGrpSpPr/>
        <p:nvPr/>
      </p:nvGrpSpPr>
      <p:grpSpPr>
        <a:xfrm>
          <a:off x="0" y="0"/>
          <a:ext cx="0" cy="0"/>
          <a:chOff x="0" y="0"/>
          <a:chExt cx="0" cy="0"/>
        </a:xfrm>
      </p:grpSpPr>
      <p:pic>
        <p:nvPicPr>
          <p:cNvPr id="87" name="Google Shape;87;p19"/>
          <p:cNvPicPr preferRelativeResize="0"/>
          <p:nvPr/>
        </p:nvPicPr>
        <p:blipFill>
          <a:blip r:embed="rId3">
            <a:alphaModFix/>
          </a:blip>
          <a:stretch>
            <a:fillRect/>
          </a:stretch>
        </p:blipFill>
        <p:spPr>
          <a:xfrm>
            <a:off x="2468813" y="152400"/>
            <a:ext cx="4206372" cy="4838702"/>
          </a:xfrm>
          <a:prstGeom prst="rect">
            <a:avLst/>
          </a:prstGeom>
          <a:noFill/>
          <a:ln>
            <a:noFill/>
          </a:ln>
        </p:spPr>
      </p:pic>
      <p:sp>
        <p:nvSpPr>
          <p:cNvPr id="88" name="Google Shape;88;p19"/>
          <p:cNvSpPr/>
          <p:nvPr/>
        </p:nvSpPr>
        <p:spPr>
          <a:xfrm>
            <a:off x="1874475" y="4499400"/>
            <a:ext cx="983700" cy="4917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9F48"/>
        </a:solidFill>
      </p:bgPr>
    </p:bg>
    <p:spTree>
      <p:nvGrpSpPr>
        <p:cNvPr id="92" name="Shape 92"/>
        <p:cNvGrpSpPr/>
        <p:nvPr/>
      </p:nvGrpSpPr>
      <p:grpSpPr>
        <a:xfrm>
          <a:off x="0" y="0"/>
          <a:ext cx="0" cy="0"/>
          <a:chOff x="0" y="0"/>
          <a:chExt cx="0" cy="0"/>
        </a:xfrm>
      </p:grpSpPr>
      <p:sp>
        <p:nvSpPr>
          <p:cNvPr id="93" name="Google Shape;93;p20"/>
          <p:cNvSpPr txBox="1"/>
          <p:nvPr>
            <p:ph idx="4294967295" type="title"/>
          </p:nvPr>
        </p:nvSpPr>
        <p:spPr>
          <a:xfrm>
            <a:off x="411475" y="468725"/>
            <a:ext cx="8229600" cy="840300"/>
          </a:xfrm>
          <a:prstGeom prst="rect">
            <a:avLst/>
          </a:prstGeom>
          <a:noFill/>
        </p:spPr>
        <p:txBody>
          <a:bodyPr anchorCtr="0" anchor="ctr" bIns="0" lIns="0" spcFirstLastPara="1" rIns="0" wrap="square" tIns="0">
            <a:normAutofit fontScale="90000"/>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Definition: </a:t>
            </a:r>
            <a:r>
              <a:rPr lang="en">
                <a:latin typeface="Proxima Nova"/>
                <a:ea typeface="Proxima Nova"/>
                <a:cs typeface="Proxima Nova"/>
                <a:sym typeface="Proxima Nova"/>
              </a:rPr>
              <a:t>Open Archival Information System (OAIS)</a:t>
            </a:r>
            <a:endParaRPr b="0">
              <a:latin typeface="Proxima Nova"/>
              <a:ea typeface="Proxima Nova"/>
              <a:cs typeface="Proxima Nova"/>
              <a:sym typeface="Proxima Nova"/>
            </a:endParaRPr>
          </a:p>
          <a:p>
            <a:pPr indent="0" lvl="0" marL="0" marR="0" rtl="0" algn="l">
              <a:lnSpc>
                <a:spcPct val="100000"/>
              </a:lnSpc>
              <a:spcBef>
                <a:spcPts val="0"/>
              </a:spcBef>
              <a:spcAft>
                <a:spcPts val="0"/>
              </a:spcAft>
              <a:buNone/>
            </a:pPr>
            <a:r>
              <a:rPr b="0" lang="en">
                <a:latin typeface="Proxima Nova"/>
                <a:ea typeface="Proxima Nova"/>
                <a:cs typeface="Proxima Nova"/>
                <a:sym typeface="Proxima Nova"/>
              </a:rPr>
              <a:t>—</a:t>
            </a:r>
            <a:endParaRPr b="0">
              <a:latin typeface="Proxima Nova"/>
              <a:ea typeface="Proxima Nova"/>
              <a:cs typeface="Proxima Nova"/>
              <a:sym typeface="Proxima Nova"/>
            </a:endParaRPr>
          </a:p>
        </p:txBody>
      </p:sp>
      <p:sp>
        <p:nvSpPr>
          <p:cNvPr id="94" name="Google Shape;94;p20"/>
          <p:cNvSpPr txBox="1"/>
          <p:nvPr>
            <p:ph idx="4294967295" type="body"/>
          </p:nvPr>
        </p:nvSpPr>
        <p:spPr>
          <a:xfrm>
            <a:off x="415925" y="1600200"/>
            <a:ext cx="8450100" cy="27042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en" sz="2200">
                <a:solidFill>
                  <a:schemeClr val="dk1"/>
                </a:solidFill>
                <a:latin typeface="Proxima Nova"/>
                <a:ea typeface="Proxima Nova"/>
                <a:cs typeface="Proxima Nova"/>
                <a:sym typeface="Proxima Nova"/>
              </a:rPr>
              <a:t>An </a:t>
            </a:r>
            <a:r>
              <a:rPr b="1" lang="en" sz="2200">
                <a:solidFill>
                  <a:schemeClr val="dk1"/>
                </a:solidFill>
                <a:latin typeface="Proxima Nova"/>
                <a:ea typeface="Proxima Nova"/>
                <a:cs typeface="Proxima Nova"/>
                <a:sym typeface="Proxima Nova"/>
              </a:rPr>
              <a:t>Open Archival Information System</a:t>
            </a:r>
            <a:r>
              <a:rPr lang="en" sz="2200">
                <a:solidFill>
                  <a:schemeClr val="dk1"/>
                </a:solidFill>
                <a:latin typeface="Proxima Nova"/>
                <a:ea typeface="Proxima Nova"/>
                <a:cs typeface="Proxima Nova"/>
                <a:sym typeface="Proxima Nova"/>
              </a:rPr>
              <a:t> (OAIS) is an Archive consisting of an organization, which may be part of a larger organization, of people and systems that has accepted the responsibility to preserve information and make it available for a Designated Community.</a:t>
            </a:r>
            <a:endParaRPr sz="2200">
              <a:solidFill>
                <a:schemeClr val="dk1"/>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55CC"/>
        </a:solidFill>
      </p:bgPr>
    </p:bg>
    <p:spTree>
      <p:nvGrpSpPr>
        <p:cNvPr id="98" name="Shape 98"/>
        <p:cNvGrpSpPr/>
        <p:nvPr/>
      </p:nvGrpSpPr>
      <p:grpSpPr>
        <a:xfrm>
          <a:off x="0" y="0"/>
          <a:ext cx="0" cy="0"/>
          <a:chOff x="0" y="0"/>
          <a:chExt cx="0" cy="0"/>
        </a:xfrm>
      </p:grpSpPr>
      <p:sp>
        <p:nvSpPr>
          <p:cNvPr id="99" name="Google Shape;99;p21"/>
          <p:cNvSpPr txBox="1"/>
          <p:nvPr/>
        </p:nvSpPr>
        <p:spPr>
          <a:xfrm>
            <a:off x="3493900" y="21561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0" name="Google Shape;100;p21"/>
          <p:cNvSpPr txBox="1"/>
          <p:nvPr>
            <p:ph idx="4294967295" type="body"/>
          </p:nvPr>
        </p:nvSpPr>
        <p:spPr>
          <a:xfrm>
            <a:off x="341550" y="83050"/>
            <a:ext cx="8460900" cy="4906800"/>
          </a:xfrm>
          <a:prstGeom prst="rect">
            <a:avLst/>
          </a:prstGeom>
          <a:noFill/>
        </p:spPr>
        <p:txBody>
          <a:bodyPr anchorCtr="0" anchor="t" bIns="365750" lIns="365750" spcFirstLastPara="1" rIns="365750" wrap="square" tIns="365750">
            <a:noAutofit/>
          </a:bodyPr>
          <a:lstStyle/>
          <a:p>
            <a:pPr indent="0" lvl="0" marL="0" rtl="0" algn="l">
              <a:spcBef>
                <a:spcPts val="0"/>
              </a:spcBef>
              <a:spcAft>
                <a:spcPts val="0"/>
              </a:spcAft>
              <a:buNone/>
            </a:pPr>
            <a:r>
              <a:rPr b="1" lang="en" sz="3300">
                <a:solidFill>
                  <a:schemeClr val="lt1"/>
                </a:solidFill>
                <a:latin typeface="Proxima Nova"/>
                <a:ea typeface="Proxima Nova"/>
                <a:cs typeface="Proxima Nova"/>
                <a:sym typeface="Proxima Nova"/>
              </a:rPr>
              <a:t>Why is OAIS important?</a:t>
            </a:r>
            <a:endParaRPr b="1" sz="3300">
              <a:solidFill>
                <a:schemeClr val="lt1"/>
              </a:solidFill>
              <a:latin typeface="Proxima Nova"/>
              <a:ea typeface="Proxima Nova"/>
              <a:cs typeface="Proxima Nova"/>
              <a:sym typeface="Proxima Nova"/>
            </a:endParaRPr>
          </a:p>
          <a:p>
            <a:pPr indent="-387350" lvl="0" marL="457200" rtl="0" algn="l">
              <a:spcBef>
                <a:spcPts val="1200"/>
              </a:spcBef>
              <a:spcAft>
                <a:spcPts val="0"/>
              </a:spcAft>
              <a:buClr>
                <a:schemeClr val="lt1"/>
              </a:buClr>
              <a:buSzPts val="2500"/>
              <a:buFont typeface="Proxima Nova"/>
              <a:buChar char="●"/>
            </a:pPr>
            <a:r>
              <a:rPr b="1" lang="en" sz="2500">
                <a:solidFill>
                  <a:schemeClr val="lt1"/>
                </a:solidFill>
                <a:latin typeface="Proxima Nova"/>
                <a:ea typeface="Proxima Nova"/>
                <a:cs typeface="Proxima Nova"/>
                <a:sym typeface="Proxima Nova"/>
              </a:rPr>
              <a:t>Widely accepted:</a:t>
            </a:r>
            <a:r>
              <a:rPr lang="en" sz="2500">
                <a:solidFill>
                  <a:schemeClr val="lt1"/>
                </a:solidFill>
                <a:latin typeface="Proxima Nova"/>
                <a:ea typeface="Proxima Nova"/>
                <a:cs typeface="Proxima Nova"/>
                <a:sym typeface="Proxima Nova"/>
              </a:rPr>
              <a:t> key digital preservation standard</a:t>
            </a:r>
            <a:endParaRPr sz="2500">
              <a:solidFill>
                <a:schemeClr val="lt1"/>
              </a:solidFill>
              <a:latin typeface="Proxima Nova"/>
              <a:ea typeface="Proxima Nova"/>
              <a:cs typeface="Proxima Nova"/>
              <a:sym typeface="Proxima Nova"/>
            </a:endParaRPr>
          </a:p>
          <a:p>
            <a:pPr indent="-387350" lvl="0" marL="457200" rtl="0" algn="l">
              <a:spcBef>
                <a:spcPts val="0"/>
              </a:spcBef>
              <a:spcAft>
                <a:spcPts val="0"/>
              </a:spcAft>
              <a:buClr>
                <a:schemeClr val="lt1"/>
              </a:buClr>
              <a:buSzPts val="2500"/>
              <a:buFont typeface="Proxima Nova"/>
              <a:buChar char="●"/>
            </a:pPr>
            <a:r>
              <a:rPr b="1" lang="en" sz="2500">
                <a:solidFill>
                  <a:schemeClr val="lt1"/>
                </a:solidFill>
                <a:latin typeface="Proxima Nova"/>
                <a:ea typeface="Proxima Nova"/>
                <a:cs typeface="Proxima Nova"/>
                <a:sym typeface="Proxima Nova"/>
              </a:rPr>
              <a:t>Comprehensive: </a:t>
            </a:r>
            <a:r>
              <a:rPr lang="en" sz="2500">
                <a:solidFill>
                  <a:schemeClr val="lt1"/>
                </a:solidFill>
                <a:latin typeface="Proxima Nova"/>
                <a:ea typeface="Proxima Nova"/>
                <a:cs typeface="Proxima Nova"/>
                <a:sym typeface="Proxima Nova"/>
              </a:rPr>
              <a:t>covers ingest to end-user access</a:t>
            </a:r>
            <a:endParaRPr sz="2500">
              <a:solidFill>
                <a:schemeClr val="lt1"/>
              </a:solidFill>
              <a:latin typeface="Proxima Nova"/>
              <a:ea typeface="Proxima Nova"/>
              <a:cs typeface="Proxima Nova"/>
              <a:sym typeface="Proxima Nova"/>
            </a:endParaRPr>
          </a:p>
          <a:p>
            <a:pPr indent="-387350" lvl="0" marL="457200" rtl="0" algn="l">
              <a:spcBef>
                <a:spcPts val="0"/>
              </a:spcBef>
              <a:spcAft>
                <a:spcPts val="0"/>
              </a:spcAft>
              <a:buClr>
                <a:schemeClr val="lt1"/>
              </a:buClr>
              <a:buSzPts val="2500"/>
              <a:buFont typeface="Proxima Nova"/>
              <a:buChar char="●"/>
            </a:pPr>
            <a:r>
              <a:rPr b="1" lang="en" sz="2500">
                <a:solidFill>
                  <a:schemeClr val="lt1"/>
                </a:solidFill>
                <a:latin typeface="Proxima Nova"/>
                <a:ea typeface="Proxima Nova"/>
                <a:cs typeface="Proxima Nova"/>
                <a:sym typeface="Proxima Nova"/>
              </a:rPr>
              <a:t>Flexible: </a:t>
            </a:r>
            <a:r>
              <a:rPr lang="en" sz="2500">
                <a:solidFill>
                  <a:schemeClr val="lt1"/>
                </a:solidFill>
                <a:latin typeface="Proxima Nova"/>
                <a:ea typeface="Proxima Nova"/>
                <a:cs typeface="Proxima Nova"/>
                <a:sym typeface="Proxima Nova"/>
              </a:rPr>
              <a:t>can be applied to a variety of environments</a:t>
            </a:r>
            <a:endParaRPr sz="2500">
              <a:solidFill>
                <a:schemeClr val="lt1"/>
              </a:solidFill>
              <a:latin typeface="Proxima Nova"/>
              <a:ea typeface="Proxima Nova"/>
              <a:cs typeface="Proxima Nova"/>
              <a:sym typeface="Proxima Nova"/>
            </a:endParaRPr>
          </a:p>
          <a:p>
            <a:pPr indent="-387350" lvl="0" marL="457200" rtl="0" algn="l">
              <a:spcBef>
                <a:spcPts val="0"/>
              </a:spcBef>
              <a:spcAft>
                <a:spcPts val="0"/>
              </a:spcAft>
              <a:buClr>
                <a:schemeClr val="lt1"/>
              </a:buClr>
              <a:buSzPts val="2500"/>
              <a:buFont typeface="Proxima Nova"/>
              <a:buChar char="●"/>
            </a:pPr>
            <a:r>
              <a:rPr b="1" lang="en" sz="2500">
                <a:solidFill>
                  <a:schemeClr val="lt1"/>
                </a:solidFill>
                <a:latin typeface="Proxima Nova"/>
                <a:ea typeface="Proxima Nova"/>
                <a:cs typeface="Proxima Nova"/>
                <a:sym typeface="Proxima Nova"/>
              </a:rPr>
              <a:t>Clear: </a:t>
            </a:r>
            <a:r>
              <a:rPr lang="en" sz="2500">
                <a:solidFill>
                  <a:schemeClr val="lt1"/>
                </a:solidFill>
                <a:latin typeface="Proxima Nova"/>
                <a:ea typeface="Proxima Nova"/>
                <a:cs typeface="Proxima Nova"/>
                <a:sym typeface="Proxima Nova"/>
              </a:rPr>
              <a:t>Attributes for a robust digital archives system</a:t>
            </a:r>
            <a:endParaRPr sz="2500">
              <a:solidFill>
                <a:schemeClr val="lt1"/>
              </a:solidFill>
              <a:latin typeface="Proxima Nova"/>
              <a:ea typeface="Proxima Nova"/>
              <a:cs typeface="Proxima Nova"/>
              <a:sym typeface="Proxima Nova"/>
            </a:endParaRPr>
          </a:p>
          <a:p>
            <a:pPr indent="0" lvl="0" marL="0" rtl="0" algn="l">
              <a:spcBef>
                <a:spcPts val="1200"/>
              </a:spcBef>
              <a:spcAft>
                <a:spcPts val="1200"/>
              </a:spcAft>
              <a:buNone/>
            </a:pPr>
            <a:r>
              <a:t/>
            </a:r>
            <a:endParaRPr sz="2500">
              <a:solidFill>
                <a:schemeClr val="lt1"/>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